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07"/>
  </p:notesMasterIdLst>
  <p:sldIdLst>
    <p:sldId id="256" r:id="rId5"/>
    <p:sldId id="271" r:id="rId6"/>
    <p:sldId id="272" r:id="rId7"/>
    <p:sldId id="273" r:id="rId8"/>
    <p:sldId id="274" r:id="rId9"/>
    <p:sldId id="258" r:id="rId10"/>
    <p:sldId id="259" r:id="rId11"/>
    <p:sldId id="260" r:id="rId12"/>
    <p:sldId id="261" r:id="rId13"/>
    <p:sldId id="262" r:id="rId14"/>
    <p:sldId id="263" r:id="rId15"/>
    <p:sldId id="264" r:id="rId16"/>
    <p:sldId id="265" r:id="rId17"/>
    <p:sldId id="266" r:id="rId18"/>
    <p:sldId id="270" r:id="rId19"/>
    <p:sldId id="275" r:id="rId20"/>
    <p:sldId id="276" r:id="rId21"/>
    <p:sldId id="277" r:id="rId22"/>
    <p:sldId id="278" r:id="rId23"/>
    <p:sldId id="279" r:id="rId24"/>
    <p:sldId id="280" r:id="rId25"/>
    <p:sldId id="281" r:id="rId26"/>
    <p:sldId id="282" r:id="rId27"/>
    <p:sldId id="287" r:id="rId28"/>
    <p:sldId id="283" r:id="rId29"/>
    <p:sldId id="284" r:id="rId30"/>
    <p:sldId id="285" r:id="rId31"/>
    <p:sldId id="288" r:id="rId32"/>
    <p:sldId id="289" r:id="rId33"/>
    <p:sldId id="290" r:id="rId34"/>
    <p:sldId id="302" r:id="rId35"/>
    <p:sldId id="311" r:id="rId36"/>
    <p:sldId id="310" r:id="rId37"/>
    <p:sldId id="309" r:id="rId38"/>
    <p:sldId id="308" r:id="rId39"/>
    <p:sldId id="307" r:id="rId40"/>
    <p:sldId id="306" r:id="rId41"/>
    <p:sldId id="305" r:id="rId42"/>
    <p:sldId id="304" r:id="rId43"/>
    <p:sldId id="303" r:id="rId44"/>
    <p:sldId id="312" r:id="rId45"/>
    <p:sldId id="314" r:id="rId46"/>
    <p:sldId id="313" r:id="rId47"/>
    <p:sldId id="315" r:id="rId48"/>
    <p:sldId id="316" r:id="rId49"/>
    <p:sldId id="317" r:id="rId50"/>
    <p:sldId id="318" r:id="rId51"/>
    <p:sldId id="322" r:id="rId52"/>
    <p:sldId id="321" r:id="rId53"/>
    <p:sldId id="319" r:id="rId54"/>
    <p:sldId id="320" r:id="rId55"/>
    <p:sldId id="327" r:id="rId56"/>
    <p:sldId id="328" r:id="rId57"/>
    <p:sldId id="329" r:id="rId58"/>
    <p:sldId id="330" r:id="rId59"/>
    <p:sldId id="331" r:id="rId60"/>
    <p:sldId id="332" r:id="rId61"/>
    <p:sldId id="333" r:id="rId62"/>
    <p:sldId id="340" r:id="rId63"/>
    <p:sldId id="334" r:id="rId64"/>
    <p:sldId id="335" r:id="rId65"/>
    <p:sldId id="336" r:id="rId66"/>
    <p:sldId id="337" r:id="rId67"/>
    <p:sldId id="338" r:id="rId68"/>
    <p:sldId id="339" r:id="rId69"/>
    <p:sldId id="341" r:id="rId70"/>
    <p:sldId id="343" r:id="rId71"/>
    <p:sldId id="342" r:id="rId72"/>
    <p:sldId id="344" r:id="rId73"/>
    <p:sldId id="345" r:id="rId74"/>
    <p:sldId id="346" r:id="rId75"/>
    <p:sldId id="362" r:id="rId76"/>
    <p:sldId id="363" r:id="rId77"/>
    <p:sldId id="364" r:id="rId78"/>
    <p:sldId id="365" r:id="rId79"/>
    <p:sldId id="366" r:id="rId80"/>
    <p:sldId id="347" r:id="rId81"/>
    <p:sldId id="348" r:id="rId82"/>
    <p:sldId id="349" r:id="rId83"/>
    <p:sldId id="350" r:id="rId84"/>
    <p:sldId id="351" r:id="rId85"/>
    <p:sldId id="352" r:id="rId86"/>
    <p:sldId id="353" r:id="rId87"/>
    <p:sldId id="354" r:id="rId88"/>
    <p:sldId id="355" r:id="rId89"/>
    <p:sldId id="356" r:id="rId90"/>
    <p:sldId id="357" r:id="rId91"/>
    <p:sldId id="358" r:id="rId92"/>
    <p:sldId id="367" r:id="rId93"/>
    <p:sldId id="368" r:id="rId94"/>
    <p:sldId id="369" r:id="rId95"/>
    <p:sldId id="370" r:id="rId96"/>
    <p:sldId id="371" r:id="rId97"/>
    <p:sldId id="372" r:id="rId98"/>
    <p:sldId id="373" r:id="rId99"/>
    <p:sldId id="374" r:id="rId100"/>
    <p:sldId id="375" r:id="rId101"/>
    <p:sldId id="376" r:id="rId102"/>
    <p:sldId id="379" r:id="rId103"/>
    <p:sldId id="380" r:id="rId104"/>
    <p:sldId id="377" r:id="rId105"/>
    <p:sldId id="378" r:id="rId106"/>
  </p:sldIdLst>
  <p:sldSz cx="9144000" cy="7019925"/>
  <p:notesSz cx="7315200" cy="96012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53"/>
    <p:restoredTop sz="90305" autoAdjust="0"/>
  </p:normalViewPr>
  <p:slideViewPr>
    <p:cSldViewPr snapToGrid="0" snapToObjects="1">
      <p:cViewPr varScale="1">
        <p:scale>
          <a:sx n="78" d="100"/>
          <a:sy n="78" d="100"/>
        </p:scale>
        <p:origin x="1262" y="58"/>
      </p:cViewPr>
      <p:guideLst/>
    </p:cSldViewPr>
  </p:slideViewPr>
  <p:notesTextViewPr>
    <p:cViewPr>
      <p:scale>
        <a:sx n="400" d="100"/>
        <a:sy n="4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openxmlformats.org/officeDocument/2006/relationships/notesMaster" Target="notesMasters/notesMaster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viewProps" Target="viewProp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868FBA4E-0024-4049-BA2A-C24EDB3242A0}" type="datetimeFigureOut">
              <a:rPr lang="es-CL" smtClean="0"/>
              <a:t>26-11-2021</a:t>
            </a:fld>
            <a:endParaRPr lang="es-CL"/>
          </a:p>
        </p:txBody>
      </p:sp>
      <p:sp>
        <p:nvSpPr>
          <p:cNvPr id="4" name="Marcador de imagen de diapositiva 3"/>
          <p:cNvSpPr>
            <a:spLocks noGrp="1" noRot="1" noChangeAspect="1"/>
          </p:cNvSpPr>
          <p:nvPr>
            <p:ph type="sldImg" idx="2"/>
          </p:nvPr>
        </p:nvSpPr>
        <p:spPr>
          <a:xfrm>
            <a:off x="1547813" y="1200150"/>
            <a:ext cx="4219575" cy="3240088"/>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6" name="Marcador de pie de página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90F49796-DE9B-43E3-801A-547EC1764617}" type="slidenum">
              <a:rPr lang="es-CL" smtClean="0"/>
              <a:t>‹Nº›</a:t>
            </a:fld>
            <a:endParaRPr lang="es-CL"/>
          </a:p>
        </p:txBody>
      </p:sp>
    </p:spTree>
    <p:extLst>
      <p:ext uri="{BB962C8B-B14F-4D97-AF65-F5344CB8AC3E}">
        <p14:creationId xmlns:p14="http://schemas.microsoft.com/office/powerpoint/2010/main" val="1339390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90F49796-DE9B-43E3-801A-547EC1764617}" type="slidenum">
              <a:rPr lang="es-CL" smtClean="0"/>
              <a:t>92</a:t>
            </a:fld>
            <a:endParaRPr lang="es-CL"/>
          </a:p>
        </p:txBody>
      </p:sp>
    </p:spTree>
    <p:extLst>
      <p:ext uri="{BB962C8B-B14F-4D97-AF65-F5344CB8AC3E}">
        <p14:creationId xmlns:p14="http://schemas.microsoft.com/office/powerpoint/2010/main" val="10907405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88BC138-3E75-8345-8FBE-A944553088A9}"/>
              </a:ext>
            </a:extLst>
          </p:cNvPr>
          <p:cNvPicPr>
            <a:picLocks noChangeAspect="1"/>
          </p:cNvPicPr>
          <p:nvPr userDrawn="1"/>
        </p:nvPicPr>
        <p:blipFill>
          <a:blip r:embed="rId2"/>
          <a:stretch>
            <a:fillRect/>
          </a:stretch>
        </p:blipFill>
        <p:spPr>
          <a:xfrm>
            <a:off x="0" y="4762"/>
            <a:ext cx="9144000" cy="7010400"/>
          </a:xfrm>
          <a:prstGeom prst="rect">
            <a:avLst/>
          </a:prstGeom>
        </p:spPr>
      </p:pic>
    </p:spTree>
    <p:extLst>
      <p:ext uri="{BB962C8B-B14F-4D97-AF65-F5344CB8AC3E}">
        <p14:creationId xmlns:p14="http://schemas.microsoft.com/office/powerpoint/2010/main" val="2130544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790956"/>
          </a:xfrm>
          <a:prstGeom prst="rect">
            <a:avLst/>
          </a:prstGeom>
        </p:spPr>
      </p:pic>
    </p:spTree>
    <p:extLst>
      <p:ext uri="{BB962C8B-B14F-4D97-AF65-F5344CB8AC3E}">
        <p14:creationId xmlns:p14="http://schemas.microsoft.com/office/powerpoint/2010/main" val="915686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50108"/>
            <a:ext cx="7886700" cy="2920093"/>
          </a:xfrm>
        </p:spPr>
        <p:txBody>
          <a:bodyPr anchor="b"/>
          <a:lstStyle>
            <a:lvl1pPr>
              <a:defRPr sz="6000"/>
            </a:lvl1pPr>
          </a:lstStyle>
          <a:p>
            <a:r>
              <a:rPr lang="es-ES_tradnl"/>
              <a:t>Clic para editar título</a:t>
            </a:r>
            <a:endParaRPr lang="en-US" dirty="0"/>
          </a:p>
        </p:txBody>
      </p:sp>
      <p:sp>
        <p:nvSpPr>
          <p:cNvPr id="3" name="Text Placeholder 2"/>
          <p:cNvSpPr>
            <a:spLocks noGrp="1"/>
          </p:cNvSpPr>
          <p:nvPr>
            <p:ph type="body" idx="1"/>
          </p:nvPr>
        </p:nvSpPr>
        <p:spPr>
          <a:xfrm>
            <a:off x="623888" y="4697827"/>
            <a:ext cx="7886700" cy="153560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_tradnl"/>
              <a:t>Haga clic para modificar el estilo de texto del patrón</a:t>
            </a:r>
          </a:p>
        </p:txBody>
      </p:sp>
      <p:sp>
        <p:nvSpPr>
          <p:cNvPr id="4" name="Date Placeholder 3"/>
          <p:cNvSpPr>
            <a:spLocks noGrp="1"/>
          </p:cNvSpPr>
          <p:nvPr>
            <p:ph type="dt" sz="half" idx="10"/>
          </p:nvPr>
        </p:nvSpPr>
        <p:spPr/>
        <p:txBody>
          <a:bodyPr/>
          <a:lstStyle/>
          <a:p>
            <a:fld id="{1E533F09-F962-0F4A-A2BE-2F0C2E0BE451}" type="datetimeFigureOut">
              <a:rPr lang="es-ES_tradnl" smtClean="0"/>
              <a:t>26/11/2021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E2F487FD-A083-164A-BA8F-FB30904A8DCA}" type="slidenum">
              <a:rPr lang="es-ES_tradnl" smtClean="0"/>
              <a:t>‹Nº›</a:t>
            </a:fld>
            <a:endParaRPr lang="es-ES_tradnl"/>
          </a:p>
        </p:txBody>
      </p:sp>
    </p:spTree>
    <p:extLst>
      <p:ext uri="{BB962C8B-B14F-4D97-AF65-F5344CB8AC3E}">
        <p14:creationId xmlns:p14="http://schemas.microsoft.com/office/powerpoint/2010/main" val="107364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dirty="0"/>
          </a:p>
        </p:txBody>
      </p:sp>
      <p:sp>
        <p:nvSpPr>
          <p:cNvPr id="3" name="Content Placeholder 2"/>
          <p:cNvSpPr>
            <a:spLocks noGrp="1"/>
          </p:cNvSpPr>
          <p:nvPr>
            <p:ph sz="half" idx="1"/>
          </p:nvPr>
        </p:nvSpPr>
        <p:spPr>
          <a:xfrm>
            <a:off x="628650" y="1868730"/>
            <a:ext cx="3886200" cy="4454078"/>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Content Placeholder 3"/>
          <p:cNvSpPr>
            <a:spLocks noGrp="1"/>
          </p:cNvSpPr>
          <p:nvPr>
            <p:ph sz="half" idx="2"/>
          </p:nvPr>
        </p:nvSpPr>
        <p:spPr>
          <a:xfrm>
            <a:off x="4629150" y="1868730"/>
            <a:ext cx="3886200" cy="4454078"/>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5" name="Date Placeholder 4"/>
          <p:cNvSpPr>
            <a:spLocks noGrp="1"/>
          </p:cNvSpPr>
          <p:nvPr>
            <p:ph type="dt" sz="half" idx="10"/>
          </p:nvPr>
        </p:nvSpPr>
        <p:spPr/>
        <p:txBody>
          <a:bodyPr/>
          <a:lstStyle/>
          <a:p>
            <a:fld id="{1E533F09-F962-0F4A-A2BE-2F0C2E0BE451}" type="datetimeFigureOut">
              <a:rPr lang="es-ES_tradnl" smtClean="0"/>
              <a:t>26/11/2021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E2F487FD-A083-164A-BA8F-FB30904A8DCA}" type="slidenum">
              <a:rPr lang="es-ES_tradnl" smtClean="0"/>
              <a:t>‹Nº›</a:t>
            </a:fld>
            <a:endParaRPr lang="es-ES_tradnl"/>
          </a:p>
        </p:txBody>
      </p:sp>
    </p:spTree>
    <p:extLst>
      <p:ext uri="{BB962C8B-B14F-4D97-AF65-F5344CB8AC3E}">
        <p14:creationId xmlns:p14="http://schemas.microsoft.com/office/powerpoint/2010/main" val="1591459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73748"/>
            <a:ext cx="7886700" cy="1356861"/>
          </a:xfrm>
        </p:spPr>
        <p:txBody>
          <a:bodyPr/>
          <a:lstStyle/>
          <a:p>
            <a:r>
              <a:rPr lang="es-ES_tradnl"/>
              <a:t>Clic para editar título</a:t>
            </a:r>
            <a:endParaRPr lang="en-US" dirty="0"/>
          </a:p>
        </p:txBody>
      </p:sp>
      <p:sp>
        <p:nvSpPr>
          <p:cNvPr id="3" name="Text Placeholder 2"/>
          <p:cNvSpPr>
            <a:spLocks noGrp="1"/>
          </p:cNvSpPr>
          <p:nvPr>
            <p:ph type="body" idx="1"/>
          </p:nvPr>
        </p:nvSpPr>
        <p:spPr>
          <a:xfrm>
            <a:off x="629842" y="1720857"/>
            <a:ext cx="3868340" cy="84336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Content Placeholder 3"/>
          <p:cNvSpPr>
            <a:spLocks noGrp="1"/>
          </p:cNvSpPr>
          <p:nvPr>
            <p:ph sz="half" idx="2"/>
          </p:nvPr>
        </p:nvSpPr>
        <p:spPr>
          <a:xfrm>
            <a:off x="629842" y="2564223"/>
            <a:ext cx="3868340" cy="3771585"/>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5" name="Text Placeholder 4"/>
          <p:cNvSpPr>
            <a:spLocks noGrp="1"/>
          </p:cNvSpPr>
          <p:nvPr>
            <p:ph type="body" sz="quarter" idx="3"/>
          </p:nvPr>
        </p:nvSpPr>
        <p:spPr>
          <a:xfrm>
            <a:off x="4629151" y="1720857"/>
            <a:ext cx="3887391" cy="84336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Content Placeholder 5"/>
          <p:cNvSpPr>
            <a:spLocks noGrp="1"/>
          </p:cNvSpPr>
          <p:nvPr>
            <p:ph sz="quarter" idx="4"/>
          </p:nvPr>
        </p:nvSpPr>
        <p:spPr>
          <a:xfrm>
            <a:off x="4629151" y="2564223"/>
            <a:ext cx="3887391" cy="3771585"/>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7" name="Date Placeholder 6"/>
          <p:cNvSpPr>
            <a:spLocks noGrp="1"/>
          </p:cNvSpPr>
          <p:nvPr>
            <p:ph type="dt" sz="half" idx="10"/>
          </p:nvPr>
        </p:nvSpPr>
        <p:spPr/>
        <p:txBody>
          <a:bodyPr/>
          <a:lstStyle/>
          <a:p>
            <a:fld id="{1E533F09-F962-0F4A-A2BE-2F0C2E0BE451}" type="datetimeFigureOut">
              <a:rPr lang="es-ES_tradnl" smtClean="0"/>
              <a:t>26/11/2021</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E2F487FD-A083-164A-BA8F-FB30904A8DCA}" type="slidenum">
              <a:rPr lang="es-ES_tradnl" smtClean="0"/>
              <a:t>‹Nº›</a:t>
            </a:fld>
            <a:endParaRPr lang="es-ES_tradnl"/>
          </a:p>
        </p:txBody>
      </p:sp>
    </p:spTree>
    <p:extLst>
      <p:ext uri="{BB962C8B-B14F-4D97-AF65-F5344CB8AC3E}">
        <p14:creationId xmlns:p14="http://schemas.microsoft.com/office/powerpoint/2010/main" val="744001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dirty="0"/>
          </a:p>
        </p:txBody>
      </p:sp>
      <p:sp>
        <p:nvSpPr>
          <p:cNvPr id="3" name="Date Placeholder 2"/>
          <p:cNvSpPr>
            <a:spLocks noGrp="1"/>
          </p:cNvSpPr>
          <p:nvPr>
            <p:ph type="dt" sz="half" idx="10"/>
          </p:nvPr>
        </p:nvSpPr>
        <p:spPr/>
        <p:txBody>
          <a:bodyPr/>
          <a:lstStyle/>
          <a:p>
            <a:fld id="{1E533F09-F962-0F4A-A2BE-2F0C2E0BE451}" type="datetimeFigureOut">
              <a:rPr lang="es-ES_tradnl" smtClean="0"/>
              <a:t>26/11/2021</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E2F487FD-A083-164A-BA8F-FB30904A8DCA}" type="slidenum">
              <a:rPr lang="es-ES_tradnl" smtClean="0"/>
              <a:t>‹Nº›</a:t>
            </a:fld>
            <a:endParaRPr lang="es-ES_tradnl"/>
          </a:p>
        </p:txBody>
      </p:sp>
    </p:spTree>
    <p:extLst>
      <p:ext uri="{BB962C8B-B14F-4D97-AF65-F5344CB8AC3E}">
        <p14:creationId xmlns:p14="http://schemas.microsoft.com/office/powerpoint/2010/main" val="1781787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33F09-F962-0F4A-A2BE-2F0C2E0BE451}" type="datetimeFigureOut">
              <a:rPr lang="es-ES_tradnl" smtClean="0"/>
              <a:t>26/11/2021</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E2F487FD-A083-164A-BA8F-FB30904A8DCA}" type="slidenum">
              <a:rPr lang="es-ES_tradnl" smtClean="0"/>
              <a:t>‹Nº›</a:t>
            </a:fld>
            <a:endParaRPr lang="es-ES_tradnl"/>
          </a:p>
        </p:txBody>
      </p:sp>
    </p:spTree>
    <p:extLst>
      <p:ext uri="{BB962C8B-B14F-4D97-AF65-F5344CB8AC3E}">
        <p14:creationId xmlns:p14="http://schemas.microsoft.com/office/powerpoint/2010/main" val="1988639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67995"/>
            <a:ext cx="2949178" cy="1637983"/>
          </a:xfrm>
        </p:spPr>
        <p:txBody>
          <a:bodyPr anchor="b"/>
          <a:lstStyle>
            <a:lvl1pPr>
              <a:defRPr sz="3200"/>
            </a:lvl1pPr>
          </a:lstStyle>
          <a:p>
            <a:r>
              <a:rPr lang="es-ES_tradnl"/>
              <a:t>Clic para editar título</a:t>
            </a:r>
            <a:endParaRPr lang="en-US" dirty="0"/>
          </a:p>
        </p:txBody>
      </p:sp>
      <p:sp>
        <p:nvSpPr>
          <p:cNvPr id="3" name="Content Placeholder 2"/>
          <p:cNvSpPr>
            <a:spLocks noGrp="1"/>
          </p:cNvSpPr>
          <p:nvPr>
            <p:ph idx="1"/>
          </p:nvPr>
        </p:nvSpPr>
        <p:spPr>
          <a:xfrm>
            <a:off x="3887391" y="1010741"/>
            <a:ext cx="4629150" cy="49886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Text Placeholder 3"/>
          <p:cNvSpPr>
            <a:spLocks noGrp="1"/>
          </p:cNvSpPr>
          <p:nvPr>
            <p:ph type="body" sz="half" idx="2"/>
          </p:nvPr>
        </p:nvSpPr>
        <p:spPr>
          <a:xfrm>
            <a:off x="629841" y="2105977"/>
            <a:ext cx="2949178" cy="390158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1E533F09-F962-0F4A-A2BE-2F0C2E0BE451}" type="datetimeFigureOut">
              <a:rPr lang="es-ES_tradnl" smtClean="0"/>
              <a:t>26/11/2021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E2F487FD-A083-164A-BA8F-FB30904A8DCA}" type="slidenum">
              <a:rPr lang="es-ES_tradnl" smtClean="0"/>
              <a:t>‹Nº›</a:t>
            </a:fld>
            <a:endParaRPr lang="es-ES_tradnl"/>
          </a:p>
        </p:txBody>
      </p:sp>
    </p:spTree>
    <p:extLst>
      <p:ext uri="{BB962C8B-B14F-4D97-AF65-F5344CB8AC3E}">
        <p14:creationId xmlns:p14="http://schemas.microsoft.com/office/powerpoint/2010/main" val="177676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67995"/>
            <a:ext cx="2949178" cy="1637983"/>
          </a:xfrm>
        </p:spPr>
        <p:txBody>
          <a:bodyPr anchor="b"/>
          <a:lstStyle>
            <a:lvl1pPr>
              <a:defRPr sz="3200"/>
            </a:lvl1pPr>
          </a:lstStyle>
          <a:p>
            <a:r>
              <a:rPr lang="es-ES_tradnl"/>
              <a:t>Clic para editar título</a:t>
            </a:r>
            <a:endParaRPr lang="en-US" dirty="0"/>
          </a:p>
        </p:txBody>
      </p:sp>
      <p:sp>
        <p:nvSpPr>
          <p:cNvPr id="3" name="Picture Placeholder 2"/>
          <p:cNvSpPr>
            <a:spLocks noGrp="1" noChangeAspect="1"/>
          </p:cNvSpPr>
          <p:nvPr>
            <p:ph type="pic" idx="1"/>
          </p:nvPr>
        </p:nvSpPr>
        <p:spPr>
          <a:xfrm>
            <a:off x="3887391" y="1010741"/>
            <a:ext cx="4629150" cy="4988697"/>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a:t>Arrastre la imagen al marcador de posición o haga clic en el icono para agregarla</a:t>
            </a:r>
            <a:endParaRPr lang="en-US" dirty="0"/>
          </a:p>
        </p:txBody>
      </p:sp>
      <p:sp>
        <p:nvSpPr>
          <p:cNvPr id="4" name="Text Placeholder 3"/>
          <p:cNvSpPr>
            <a:spLocks noGrp="1"/>
          </p:cNvSpPr>
          <p:nvPr>
            <p:ph type="body" sz="half" idx="2"/>
          </p:nvPr>
        </p:nvSpPr>
        <p:spPr>
          <a:xfrm>
            <a:off x="629841" y="2105977"/>
            <a:ext cx="2949178" cy="390158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1E533F09-F962-0F4A-A2BE-2F0C2E0BE451}" type="datetimeFigureOut">
              <a:rPr lang="es-ES_tradnl" smtClean="0"/>
              <a:t>26/11/2021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E2F487FD-A083-164A-BA8F-FB30904A8DCA}" type="slidenum">
              <a:rPr lang="es-ES_tradnl" smtClean="0"/>
              <a:t>‹Nº›</a:t>
            </a:fld>
            <a:endParaRPr lang="es-ES_tradnl"/>
          </a:p>
        </p:txBody>
      </p:sp>
    </p:spTree>
    <p:extLst>
      <p:ext uri="{BB962C8B-B14F-4D97-AF65-F5344CB8AC3E}">
        <p14:creationId xmlns:p14="http://schemas.microsoft.com/office/powerpoint/2010/main" val="1368336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1E533F09-F962-0F4A-A2BE-2F0C2E0BE451}" type="datetimeFigureOut">
              <a:rPr lang="es-ES_tradnl" smtClean="0"/>
              <a:t>26/11/2021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E2F487FD-A083-164A-BA8F-FB30904A8DCA}" type="slidenum">
              <a:rPr lang="es-ES_tradnl" smtClean="0"/>
              <a:t>‹Nº›</a:t>
            </a:fld>
            <a:endParaRPr lang="es-ES_tradnl"/>
          </a:p>
        </p:txBody>
      </p:sp>
    </p:spTree>
    <p:extLst>
      <p:ext uri="{BB962C8B-B14F-4D97-AF65-F5344CB8AC3E}">
        <p14:creationId xmlns:p14="http://schemas.microsoft.com/office/powerpoint/2010/main" val="229969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73746"/>
            <a:ext cx="1971675" cy="5949062"/>
          </a:xfrm>
        </p:spPr>
        <p:txBody>
          <a:bodyPr vert="eaVert"/>
          <a:lstStyle/>
          <a:p>
            <a:r>
              <a:rPr lang="es-ES_tradnl"/>
              <a:t>Clic para editar título</a:t>
            </a:r>
            <a:endParaRPr lang="en-US" dirty="0"/>
          </a:p>
        </p:txBody>
      </p:sp>
      <p:sp>
        <p:nvSpPr>
          <p:cNvPr id="3" name="Vertical Text Placeholder 2"/>
          <p:cNvSpPr>
            <a:spLocks noGrp="1"/>
          </p:cNvSpPr>
          <p:nvPr>
            <p:ph type="body" orient="vert" idx="1"/>
          </p:nvPr>
        </p:nvSpPr>
        <p:spPr>
          <a:xfrm>
            <a:off x="628651" y="373746"/>
            <a:ext cx="5800725" cy="5949062"/>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1E533F09-F962-0F4A-A2BE-2F0C2E0BE451}" type="datetimeFigureOut">
              <a:rPr lang="es-ES_tradnl" smtClean="0"/>
              <a:t>26/11/2021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E2F487FD-A083-164A-BA8F-FB30904A8DCA}" type="slidenum">
              <a:rPr lang="es-ES_tradnl" smtClean="0"/>
              <a:t>‹Nº›</a:t>
            </a:fld>
            <a:endParaRPr lang="es-ES_tradnl"/>
          </a:p>
        </p:txBody>
      </p:sp>
    </p:spTree>
    <p:extLst>
      <p:ext uri="{BB962C8B-B14F-4D97-AF65-F5344CB8AC3E}">
        <p14:creationId xmlns:p14="http://schemas.microsoft.com/office/powerpoint/2010/main" val="1777767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73748"/>
            <a:ext cx="7886700" cy="1356861"/>
          </a:xfrm>
          <a:prstGeom prst="rect">
            <a:avLst/>
          </a:prstGeom>
        </p:spPr>
        <p:txBody>
          <a:bodyPr vert="horz" lIns="91440" tIns="45720" rIns="91440" bIns="45720" rtlCol="0" anchor="ctr">
            <a:normAutofit/>
          </a:bodyPr>
          <a:lstStyle/>
          <a:p>
            <a:r>
              <a:rPr lang="es-ES_tradnl"/>
              <a:t>Clic para editar título</a:t>
            </a:r>
            <a:endParaRPr lang="en-US" dirty="0"/>
          </a:p>
        </p:txBody>
      </p:sp>
      <p:sp>
        <p:nvSpPr>
          <p:cNvPr id="3" name="Text Placeholder 2"/>
          <p:cNvSpPr>
            <a:spLocks noGrp="1"/>
          </p:cNvSpPr>
          <p:nvPr>
            <p:ph type="body" idx="1"/>
          </p:nvPr>
        </p:nvSpPr>
        <p:spPr>
          <a:xfrm>
            <a:off x="628650" y="1868730"/>
            <a:ext cx="7886700" cy="4454078"/>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2"/>
          </p:nvPr>
        </p:nvSpPr>
        <p:spPr>
          <a:xfrm>
            <a:off x="628650" y="6506432"/>
            <a:ext cx="2057400" cy="373746"/>
          </a:xfrm>
          <a:prstGeom prst="rect">
            <a:avLst/>
          </a:prstGeom>
        </p:spPr>
        <p:txBody>
          <a:bodyPr vert="horz" lIns="91440" tIns="45720" rIns="91440" bIns="45720" rtlCol="0" anchor="ctr"/>
          <a:lstStyle>
            <a:lvl1pPr algn="l">
              <a:defRPr sz="1200">
                <a:solidFill>
                  <a:schemeClr val="tx1">
                    <a:tint val="75000"/>
                  </a:schemeClr>
                </a:solidFill>
              </a:defRPr>
            </a:lvl1pPr>
          </a:lstStyle>
          <a:p>
            <a:fld id="{1E533F09-F962-0F4A-A2BE-2F0C2E0BE451}" type="datetimeFigureOut">
              <a:rPr lang="es-ES_tradnl" smtClean="0"/>
              <a:t>26/11/2021</a:t>
            </a:fld>
            <a:endParaRPr lang="es-ES_tradnl"/>
          </a:p>
        </p:txBody>
      </p:sp>
      <p:sp>
        <p:nvSpPr>
          <p:cNvPr id="5" name="Footer Placeholder 4"/>
          <p:cNvSpPr>
            <a:spLocks noGrp="1"/>
          </p:cNvSpPr>
          <p:nvPr>
            <p:ph type="ftr" sz="quarter" idx="3"/>
          </p:nvPr>
        </p:nvSpPr>
        <p:spPr>
          <a:xfrm>
            <a:off x="3028950" y="6506432"/>
            <a:ext cx="3086100" cy="373746"/>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506432"/>
            <a:ext cx="2057400" cy="373746"/>
          </a:xfrm>
          <a:prstGeom prst="rect">
            <a:avLst/>
          </a:prstGeom>
        </p:spPr>
        <p:txBody>
          <a:bodyPr vert="horz" lIns="91440" tIns="45720" rIns="91440" bIns="45720" rtlCol="0" anchor="ctr"/>
          <a:lstStyle>
            <a:lvl1pPr algn="r">
              <a:defRPr sz="1200">
                <a:solidFill>
                  <a:schemeClr val="tx1">
                    <a:tint val="75000"/>
                  </a:schemeClr>
                </a:solidFill>
              </a:defRPr>
            </a:lvl1pPr>
          </a:lstStyle>
          <a:p>
            <a:fld id="{E2F487FD-A083-164A-BA8F-FB30904A8DCA}" type="slidenum">
              <a:rPr lang="es-ES_tradnl" smtClean="0"/>
              <a:t>‹Nº›</a:t>
            </a:fld>
            <a:endParaRPr lang="es-ES_tradnl"/>
          </a:p>
        </p:txBody>
      </p:sp>
    </p:spTree>
    <p:extLst>
      <p:ext uri="{BB962C8B-B14F-4D97-AF65-F5344CB8AC3E}">
        <p14:creationId xmlns:p14="http://schemas.microsoft.com/office/powerpoint/2010/main" val="3005214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es.wikipedia.org/wiki/Corriente_alterna"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9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655984" y="1571915"/>
            <a:ext cx="4636452" cy="136196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4000" b="1" dirty="0" smtClean="0">
                <a:solidFill>
                  <a:schemeClr val="bg1"/>
                </a:solidFill>
                <a:ea typeface="Trebuchet MS" charset="0"/>
                <a:cs typeface="Trebuchet MS" charset="0"/>
              </a:rPr>
              <a:t>UNIVERSIDAD DE ACONCAGUA</a:t>
            </a:r>
            <a:endParaRPr lang="es-ES_tradnl" sz="4000" b="1" i="0" u="none" strike="noStrike" kern="1200" baseline="30000" dirty="0">
              <a:solidFill>
                <a:schemeClr val="bg1"/>
              </a:solidFill>
              <a:ea typeface="Trebuchet MS" charset="0"/>
              <a:cs typeface="Trebuchet MS" charset="0"/>
            </a:endParaRPr>
          </a:p>
        </p:txBody>
      </p:sp>
      <p:sp>
        <p:nvSpPr>
          <p:cNvPr id="5" name="CuadroTexto 4"/>
          <p:cNvSpPr txBox="1"/>
          <p:nvPr/>
        </p:nvSpPr>
        <p:spPr>
          <a:xfrm>
            <a:off x="531293" y="3044713"/>
            <a:ext cx="3518452" cy="101566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2000" b="1" i="0" u="none" strike="noStrike" kern="1200" dirty="0" smtClean="0">
                <a:solidFill>
                  <a:schemeClr val="bg1"/>
                </a:solidFill>
                <a:effectLst>
                  <a:outerShdw blurRad="38100" dist="38100" dir="2700000" algn="tl">
                    <a:srgbClr val="000000">
                      <a:alpha val="43137"/>
                    </a:srgbClr>
                  </a:outerShdw>
                </a:effectLst>
                <a:latin typeface="Trebuchet MS" charset="0"/>
                <a:ea typeface="Trebuchet MS" charset="0"/>
                <a:cs typeface="Trebuchet MS" charset="0"/>
              </a:rPr>
              <a:t>FACULTAD DE INGENIERÍAS TECNOLOGÍAS E INNOVACIÓN</a:t>
            </a:r>
            <a:endParaRPr lang="es-ES_tradnl" sz="2000" b="1" i="0" u="none" strike="noStrike" kern="1200" baseline="30000" dirty="0">
              <a:solidFill>
                <a:schemeClr val="bg1"/>
              </a:solidFill>
              <a:effectLst>
                <a:outerShdw blurRad="38100" dist="38100" dir="2700000" algn="tl">
                  <a:srgbClr val="000000">
                    <a:alpha val="43137"/>
                  </a:srgbClr>
                </a:outerShdw>
              </a:effectLst>
              <a:latin typeface="Trebuchet MS" charset="0"/>
              <a:ea typeface="Trebuchet MS" charset="0"/>
              <a:cs typeface="Trebuchet MS" charset="0"/>
            </a:endParaRPr>
          </a:p>
        </p:txBody>
      </p:sp>
    </p:spTree>
    <p:extLst>
      <p:ext uri="{BB962C8B-B14F-4D97-AF65-F5344CB8AC3E}">
        <p14:creationId xmlns:p14="http://schemas.microsoft.com/office/powerpoint/2010/main" val="16976369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8 Rectángulo"/>
          <p:cNvSpPr/>
          <p:nvPr/>
        </p:nvSpPr>
        <p:spPr>
          <a:xfrm>
            <a:off x="3268" y="2001276"/>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Descripción de la asignatura:</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
        <p:nvSpPr>
          <p:cNvPr id="5" name="Rectángulo 4"/>
          <p:cNvSpPr/>
          <p:nvPr/>
        </p:nvSpPr>
        <p:spPr>
          <a:xfrm>
            <a:off x="3267" y="2515131"/>
            <a:ext cx="9002187" cy="1366528"/>
          </a:xfrm>
          <a:prstGeom prst="rect">
            <a:avLst/>
          </a:prstGeom>
        </p:spPr>
        <p:txBody>
          <a:bodyPr wrap="square">
            <a:spAutoFit/>
          </a:bodyPr>
          <a:lstStyle/>
          <a:p>
            <a:pPr algn="just">
              <a:lnSpc>
                <a:spcPct val="115000"/>
              </a:lnSpc>
              <a:spcAft>
                <a:spcPts val="0"/>
              </a:spcAft>
              <a:tabLst>
                <a:tab pos="-914400" algn="l"/>
                <a:tab pos="-457200" algn="l"/>
              </a:tabLst>
            </a:pPr>
            <a:r>
              <a:rPr lang="es-ES_tradnl" spc="-15" dirty="0">
                <a:latin typeface="Calibri (cuerpo)"/>
                <a:ea typeface="Times New Roman" panose="02020603050405020304" pitchFamily="18" charset="0"/>
                <a:cs typeface="Arial" panose="020B0604020202020204" pitchFamily="34" charset="0"/>
              </a:rPr>
              <a:t>Esta asignatura, está orientada a entregar los conocimientos requeridos para desarrollar cálculos de fallas y cortocircuitos en Sistemas Eléctricos de Potencia para determinar y coordinar el tipo de protecciones que deben aplicarse a líneas y equipos en estos sistemas.</a:t>
            </a:r>
            <a:endParaRPr lang="es-CL" sz="1600" dirty="0">
              <a:effectLst/>
              <a:latin typeface="Calibri (cuerpo)"/>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8013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110831" y="1824173"/>
            <a:ext cx="9005455" cy="2322174"/>
          </a:xfrm>
          <a:prstGeom prst="rect">
            <a:avLst/>
          </a:prstGeom>
        </p:spPr>
        <p:txBody>
          <a:bodyPr wrap="square">
            <a:spAutoFit/>
          </a:bodyPr>
          <a:lstStyle/>
          <a:p>
            <a:pPr algn="just">
              <a:lnSpc>
                <a:spcPct val="115000"/>
              </a:lnSpc>
              <a:spcAft>
                <a:spcPts val="0"/>
              </a:spcAft>
              <a:tabLst>
                <a:tab pos="-914400" algn="l"/>
                <a:tab pos="-457200" algn="l"/>
              </a:tabLst>
            </a:pPr>
            <a:r>
              <a:rPr lang="es-ES" b="1" spc="-15" dirty="0">
                <a:latin typeface="Calibri (cuerpo)"/>
                <a:ea typeface="Times New Roman" panose="02020603050405020304" pitchFamily="18" charset="0"/>
                <a:cs typeface="Arial" panose="020B0604020202020204" pitchFamily="34" charset="0"/>
              </a:rPr>
              <a:t>Objetivo General:</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a:latin typeface="Calibri (cuerpo)"/>
                <a:ea typeface="Times New Roman" panose="02020603050405020304" pitchFamily="18" charset="0"/>
                <a:cs typeface="Arial" panose="020B0604020202020204" pitchFamily="34" charset="0"/>
              </a:rPr>
              <a:t> </a:t>
            </a:r>
            <a:endParaRPr lang="es-CL" dirty="0" smtClean="0">
              <a:latin typeface="Calibri (cuerpo)"/>
              <a:ea typeface="Times New Roman" panose="02020603050405020304" pitchFamily="18" charset="0"/>
              <a:cs typeface="Times New Roman" panose="02020603050405020304" pitchFamily="18" charset="0"/>
            </a:endParaRPr>
          </a:p>
          <a:p>
            <a:pPr algn="just">
              <a:lnSpc>
                <a:spcPct val="115000"/>
              </a:lnSpc>
              <a:spcAft>
                <a:spcPts val="0"/>
              </a:spcAft>
              <a:tabLst>
                <a:tab pos="-914400" algn="l"/>
                <a:tab pos="-457200" algn="l"/>
              </a:tabLst>
            </a:pPr>
            <a:r>
              <a:rPr lang="es-ES" spc="-15" dirty="0" smtClean="0">
                <a:latin typeface="Calibri (cuerpo)"/>
                <a:ea typeface="Times New Roman" panose="02020603050405020304" pitchFamily="18" charset="0"/>
                <a:cs typeface="Arial" panose="020B0604020202020204" pitchFamily="34" charset="0"/>
              </a:rPr>
              <a:t>Determinar </a:t>
            </a:r>
            <a:r>
              <a:rPr lang="es-ES" spc="-15" dirty="0">
                <a:latin typeface="Calibri (cuerpo)"/>
                <a:ea typeface="Times New Roman" panose="02020603050405020304" pitchFamily="18" charset="0"/>
                <a:cs typeface="Arial" panose="020B0604020202020204" pitchFamily="34" charset="0"/>
              </a:rPr>
              <a:t>en las líneas de media y de alta  tensión los parámetros y variables necesarias para dimensionar y coordinar las protecciones eléctricas apropiadas que otorguen seguridad a los  sistemas eléctricos señalados.</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a:latin typeface="Calibri (cuerpo)"/>
                <a:ea typeface="Times New Roman" panose="02020603050405020304" pitchFamily="18" charset="0"/>
                <a:cs typeface="Arial" panose="020B0604020202020204" pitchFamily="34" charset="0"/>
              </a:rPr>
              <a:t> </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a:latin typeface="Calibri (cuerpo)"/>
                <a:ea typeface="Times New Roman" panose="02020603050405020304" pitchFamily="18" charset="0"/>
                <a:cs typeface="Arial" panose="020B0604020202020204" pitchFamily="34" charset="0"/>
              </a:rPr>
              <a:t> </a:t>
            </a:r>
            <a:endParaRPr lang="es-CL" dirty="0">
              <a:latin typeface="Calibri (cuerpo)"/>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18582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110831" y="1671768"/>
            <a:ext cx="9005455" cy="4233467"/>
          </a:xfrm>
          <a:prstGeom prst="rect">
            <a:avLst/>
          </a:prstGeom>
        </p:spPr>
        <p:txBody>
          <a:bodyPr wrap="square">
            <a:spAutoFit/>
          </a:bodyPr>
          <a:lstStyle/>
          <a:p>
            <a:pPr algn="just">
              <a:lnSpc>
                <a:spcPct val="115000"/>
              </a:lnSpc>
              <a:spcAft>
                <a:spcPts val="0"/>
              </a:spcAft>
              <a:tabLst>
                <a:tab pos="-914400" algn="l"/>
                <a:tab pos="-457200" algn="l"/>
              </a:tabLst>
            </a:pPr>
            <a:r>
              <a:rPr lang="es-ES" b="1" spc="-15" dirty="0" smtClean="0">
                <a:latin typeface="Calibri (cuerpo)"/>
                <a:ea typeface="Times New Roman" panose="02020603050405020304" pitchFamily="18" charset="0"/>
                <a:cs typeface="Arial" panose="020B0604020202020204" pitchFamily="34" charset="0"/>
              </a:rPr>
              <a:t>Objetivos </a:t>
            </a:r>
            <a:r>
              <a:rPr lang="es-ES" b="1" spc="-15" dirty="0">
                <a:latin typeface="Calibri (cuerpo)"/>
                <a:ea typeface="Times New Roman" panose="02020603050405020304" pitchFamily="18" charset="0"/>
                <a:cs typeface="Arial" panose="020B0604020202020204" pitchFamily="34" charset="0"/>
              </a:rPr>
              <a:t>Específicos:</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a:latin typeface="Calibri (cuerpo)"/>
                <a:ea typeface="Times New Roman" panose="02020603050405020304" pitchFamily="18" charset="0"/>
                <a:cs typeface="Arial" panose="020B0604020202020204" pitchFamily="34" charset="0"/>
              </a:rPr>
              <a:t> </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smtClean="0">
                <a:latin typeface="Calibri (cuerpo)"/>
                <a:ea typeface="Times New Roman" panose="02020603050405020304" pitchFamily="18" charset="0"/>
                <a:cs typeface="Arial" panose="020B0604020202020204" pitchFamily="34" charset="0"/>
              </a:rPr>
              <a:t>Distinguir </a:t>
            </a:r>
            <a:r>
              <a:rPr lang="es-ES" spc="-15" dirty="0">
                <a:latin typeface="Calibri (cuerpo)"/>
                <a:ea typeface="Times New Roman" panose="02020603050405020304" pitchFamily="18" charset="0"/>
                <a:cs typeface="Arial" panose="020B0604020202020204" pitchFamily="34" charset="0"/>
              </a:rPr>
              <a:t>los diferentes tipos de líneas según los niveles de tensión  y tipos de  protecciones eléctricas usadas según sea el caso.</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a:latin typeface="Calibri (cuerpo)"/>
                <a:ea typeface="Times New Roman" panose="02020603050405020304" pitchFamily="18" charset="0"/>
                <a:cs typeface="Arial" panose="020B0604020202020204" pitchFamily="34" charset="0"/>
              </a:rPr>
              <a:t> </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smtClean="0">
                <a:latin typeface="Calibri (cuerpo)"/>
                <a:ea typeface="Times New Roman" panose="02020603050405020304" pitchFamily="18" charset="0"/>
                <a:cs typeface="Arial" panose="020B0604020202020204" pitchFamily="34" charset="0"/>
              </a:rPr>
              <a:t>Comprender </a:t>
            </a:r>
            <a:r>
              <a:rPr lang="es-ES" spc="-15" dirty="0">
                <a:latin typeface="Calibri (cuerpo)"/>
                <a:ea typeface="Times New Roman" panose="02020603050405020304" pitchFamily="18" charset="0"/>
                <a:cs typeface="Arial" panose="020B0604020202020204" pitchFamily="34" charset="0"/>
              </a:rPr>
              <a:t>el principio de funcionamiento y curvas de operación de las protecciones eléctricas.</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a:latin typeface="Calibri (cuerpo)"/>
                <a:ea typeface="Times New Roman" panose="02020603050405020304" pitchFamily="18" charset="0"/>
                <a:cs typeface="Arial" panose="020B0604020202020204" pitchFamily="34" charset="0"/>
              </a:rPr>
              <a:t> </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smtClean="0">
                <a:latin typeface="Calibri (cuerpo)"/>
                <a:ea typeface="Times New Roman" panose="02020603050405020304" pitchFamily="18" charset="0"/>
                <a:cs typeface="Arial" panose="020B0604020202020204" pitchFamily="34" charset="0"/>
              </a:rPr>
              <a:t>Seleccionar </a:t>
            </a:r>
            <a:r>
              <a:rPr lang="es-ES" spc="-15" dirty="0">
                <a:latin typeface="Calibri (cuerpo)"/>
                <a:ea typeface="Times New Roman" panose="02020603050405020304" pitchFamily="18" charset="0"/>
                <a:cs typeface="Arial" panose="020B0604020202020204" pitchFamily="34" charset="0"/>
              </a:rPr>
              <a:t>los  tipos de protecciones a utilizar para líneas eléctricas y equipos empleados en los sistemas de distribución de energía eléctrica en baja y media tensión</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a:latin typeface="Calibri (cuerpo)"/>
                <a:ea typeface="Times New Roman" panose="02020603050405020304" pitchFamily="18" charset="0"/>
                <a:cs typeface="Arial" panose="020B0604020202020204" pitchFamily="34" charset="0"/>
              </a:rPr>
              <a:t> </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smtClean="0">
                <a:latin typeface="Calibri (cuerpo)"/>
                <a:ea typeface="Times New Roman" panose="02020603050405020304" pitchFamily="18" charset="0"/>
                <a:cs typeface="Arial" panose="020B0604020202020204" pitchFamily="34" charset="0"/>
              </a:rPr>
              <a:t>Determinar  </a:t>
            </a:r>
            <a:r>
              <a:rPr lang="es-ES" spc="-15" dirty="0">
                <a:latin typeface="Calibri (cuerpo)"/>
                <a:ea typeface="Times New Roman" panose="02020603050405020304" pitchFamily="18" charset="0"/>
                <a:cs typeface="Arial" panose="020B0604020202020204" pitchFamily="34" charset="0"/>
              </a:rPr>
              <a:t>las posibles fallas de un sistema eléctrico en baja,  media y alta  tensión para dimensionar y seleccionar las protecciones adecuadas</a:t>
            </a:r>
            <a:endParaRPr lang="es-CL" dirty="0">
              <a:effectLst/>
              <a:latin typeface="Calibri (cuerpo)"/>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98603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Rectángulo 3"/>
          <p:cNvSpPr/>
          <p:nvPr/>
        </p:nvSpPr>
        <p:spPr>
          <a:xfrm>
            <a:off x="110831" y="1824173"/>
            <a:ext cx="9005455" cy="3596369"/>
          </a:xfrm>
          <a:prstGeom prst="rect">
            <a:avLst/>
          </a:prstGeom>
        </p:spPr>
        <p:txBody>
          <a:bodyPr wrap="square">
            <a:spAutoFit/>
          </a:bodyPr>
          <a:lstStyle/>
          <a:p>
            <a:pPr algn="just">
              <a:lnSpc>
                <a:spcPct val="115000"/>
              </a:lnSpc>
              <a:spcAft>
                <a:spcPts val="0"/>
              </a:spcAft>
              <a:tabLst>
                <a:tab pos="-914400" algn="l"/>
                <a:tab pos="-457200" algn="l"/>
              </a:tabLst>
            </a:pPr>
            <a:r>
              <a:rPr lang="es-ES" b="1" spc="-15" dirty="0" smtClean="0">
                <a:latin typeface="Calibri (cuerpo)"/>
                <a:ea typeface="Times New Roman" panose="02020603050405020304" pitchFamily="18" charset="0"/>
                <a:cs typeface="Arial" panose="020B0604020202020204" pitchFamily="34" charset="0"/>
              </a:rPr>
              <a:t>Contenidos de la asignatura:</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a:latin typeface="Calibri (cuerpo)"/>
                <a:ea typeface="Times New Roman" panose="02020603050405020304" pitchFamily="18" charset="0"/>
                <a:cs typeface="Arial" panose="020B0604020202020204" pitchFamily="34" charset="0"/>
              </a:rPr>
              <a:t> </a:t>
            </a:r>
            <a:endParaRPr lang="es-CL" dirty="0" smtClean="0">
              <a:latin typeface="Calibri (cuerpo)"/>
              <a:ea typeface="Times New Roman" panose="02020603050405020304" pitchFamily="18" charset="0"/>
              <a:cs typeface="Times New Roman" panose="02020603050405020304" pitchFamily="18" charset="0"/>
            </a:endParaRPr>
          </a:p>
          <a:p>
            <a:pPr algn="just">
              <a:lnSpc>
                <a:spcPct val="115000"/>
              </a:lnSpc>
              <a:spcAft>
                <a:spcPts val="0"/>
              </a:spcAft>
              <a:tabLst>
                <a:tab pos="-914400" algn="l"/>
                <a:tab pos="-457200" algn="l"/>
              </a:tabLst>
            </a:pPr>
            <a:r>
              <a:rPr lang="es-ES" spc="-15" dirty="0" smtClean="0">
                <a:latin typeface="Calibri (cuerpo)"/>
                <a:ea typeface="Calibri" panose="020F0502020204030204" pitchFamily="34" charset="0"/>
                <a:cs typeface="Arial" panose="020B0604020202020204" pitchFamily="34" charset="0"/>
              </a:rPr>
              <a:t>Unidad I: Introducción a las protecciones eléctricas y sistemas de protección.</a:t>
            </a:r>
          </a:p>
          <a:p>
            <a:pPr algn="just">
              <a:lnSpc>
                <a:spcPct val="115000"/>
              </a:lnSpc>
              <a:spcAft>
                <a:spcPts val="0"/>
              </a:spcAft>
              <a:tabLst>
                <a:tab pos="-914400" algn="l"/>
                <a:tab pos="-457200" algn="l"/>
              </a:tabLst>
            </a:pPr>
            <a:endParaRPr lang="es-ES" spc="-15" dirty="0">
              <a:latin typeface="Calibri (cuerpo)"/>
              <a:ea typeface="Calibri" panose="020F0502020204030204" pitchFamily="34" charset="0"/>
              <a:cs typeface="Arial" panose="020B0604020202020204" pitchFamily="34" charset="0"/>
            </a:endParaRPr>
          </a:p>
          <a:p>
            <a:pPr algn="just">
              <a:lnSpc>
                <a:spcPct val="115000"/>
              </a:lnSpc>
              <a:spcAft>
                <a:spcPts val="0"/>
              </a:spcAft>
              <a:tabLst>
                <a:tab pos="-914400" algn="l"/>
                <a:tab pos="-457200" algn="l"/>
              </a:tabLst>
            </a:pPr>
            <a:r>
              <a:rPr lang="es-ES" spc="-15" dirty="0" smtClean="0">
                <a:latin typeface="Calibri (cuerpo)"/>
                <a:ea typeface="Calibri" panose="020F0502020204030204" pitchFamily="34" charset="0"/>
                <a:cs typeface="Arial" panose="020B0604020202020204" pitchFamily="34" charset="0"/>
              </a:rPr>
              <a:t>Unidad II: Fallas y protecciones eléctricas en sistemas de distribución.</a:t>
            </a:r>
          </a:p>
          <a:p>
            <a:pPr algn="just">
              <a:lnSpc>
                <a:spcPct val="115000"/>
              </a:lnSpc>
              <a:spcAft>
                <a:spcPts val="0"/>
              </a:spcAft>
              <a:tabLst>
                <a:tab pos="-914400" algn="l"/>
                <a:tab pos="-457200" algn="l"/>
              </a:tabLst>
            </a:pPr>
            <a:endParaRPr lang="es-ES" spc="-15" dirty="0">
              <a:latin typeface="Calibri (cuerpo)"/>
              <a:ea typeface="Calibri" panose="020F0502020204030204" pitchFamily="34" charset="0"/>
              <a:cs typeface="Arial" panose="020B0604020202020204" pitchFamily="34" charset="0"/>
            </a:endParaRPr>
          </a:p>
          <a:p>
            <a:pPr algn="just">
              <a:lnSpc>
                <a:spcPct val="115000"/>
              </a:lnSpc>
              <a:spcAft>
                <a:spcPts val="0"/>
              </a:spcAft>
              <a:tabLst>
                <a:tab pos="-914400" algn="l"/>
                <a:tab pos="-457200" algn="l"/>
              </a:tabLst>
            </a:pPr>
            <a:r>
              <a:rPr lang="es-ES" spc="-15" dirty="0" smtClean="0">
                <a:latin typeface="Calibri (cuerpo)"/>
                <a:ea typeface="Calibri" panose="020F0502020204030204" pitchFamily="34" charset="0"/>
                <a:cs typeface="Arial" panose="020B0604020202020204" pitchFamily="34" charset="0"/>
              </a:rPr>
              <a:t>Unidad III: Fallas y protecciones eléctricas en alta tensión.</a:t>
            </a:r>
          </a:p>
          <a:p>
            <a:pPr algn="just">
              <a:lnSpc>
                <a:spcPct val="115000"/>
              </a:lnSpc>
              <a:spcAft>
                <a:spcPts val="0"/>
              </a:spcAft>
              <a:tabLst>
                <a:tab pos="-914400" algn="l"/>
                <a:tab pos="-457200" algn="l"/>
              </a:tabLst>
            </a:pPr>
            <a:endParaRPr lang="es-ES" spc="-15" dirty="0">
              <a:latin typeface="Calibri (cuerpo)"/>
              <a:ea typeface="Calibri" panose="020F0502020204030204" pitchFamily="34" charset="0"/>
              <a:cs typeface="Arial" panose="020B0604020202020204" pitchFamily="34" charset="0"/>
            </a:endParaRPr>
          </a:p>
          <a:p>
            <a:pPr algn="just">
              <a:lnSpc>
                <a:spcPct val="115000"/>
              </a:lnSpc>
              <a:spcAft>
                <a:spcPts val="0"/>
              </a:spcAft>
              <a:tabLst>
                <a:tab pos="-914400" algn="l"/>
                <a:tab pos="-457200" algn="l"/>
              </a:tabLst>
            </a:pP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a:latin typeface="Calibri (cuerpo)"/>
                <a:ea typeface="Times New Roman" panose="02020603050405020304" pitchFamily="18" charset="0"/>
                <a:cs typeface="Arial" panose="020B0604020202020204" pitchFamily="34" charset="0"/>
              </a:rPr>
              <a:t> </a:t>
            </a:r>
            <a:endParaRPr lang="es-CL" dirty="0">
              <a:latin typeface="Calibri (cuerpo)"/>
              <a:ea typeface="Calibri" panose="020F0502020204030204" pitchFamily="34" charset="0"/>
              <a:cs typeface="Times New Roman" panose="02020603050405020304" pitchFamily="18" charset="0"/>
            </a:endParaRPr>
          </a:p>
          <a:p>
            <a:pPr algn="just">
              <a:lnSpc>
                <a:spcPct val="115000"/>
              </a:lnSpc>
              <a:spcAft>
                <a:spcPts val="0"/>
              </a:spcAft>
              <a:tabLst>
                <a:tab pos="-914400" algn="l"/>
                <a:tab pos="-457200" algn="l"/>
              </a:tabLst>
            </a:pPr>
            <a:r>
              <a:rPr lang="es-ES" spc="-15" dirty="0">
                <a:latin typeface="Calibri (cuerpo)"/>
                <a:ea typeface="Times New Roman" panose="02020603050405020304" pitchFamily="18" charset="0"/>
                <a:cs typeface="Arial" panose="020B0604020202020204" pitchFamily="34" charset="0"/>
              </a:rPr>
              <a:t> </a:t>
            </a:r>
            <a:endParaRPr lang="es-CL" dirty="0">
              <a:latin typeface="Calibri (cuerpo)"/>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78996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484909" y="1824173"/>
            <a:ext cx="8423564" cy="4801314"/>
          </a:xfrm>
          <a:prstGeom prst="rect">
            <a:avLst/>
          </a:prstGeom>
          <a:noFill/>
        </p:spPr>
        <p:txBody>
          <a:bodyPr wrap="square" rtlCol="0">
            <a:spAutoFit/>
          </a:bodyPr>
          <a:lstStyle/>
          <a:p>
            <a:r>
              <a:rPr lang="es-CL" dirty="0" smtClean="0"/>
              <a:t>La tecnología en este tiempo nos ha brindado una gran capacidad de poder obtener mayor seguridad y rendimiento en diferentes máquinas, sistemas y procesos, en donde hemos sido capaces de poder grandes capacidades de producción incorporando el cuidado de equipos y personas a diversos procesos de características industriales.</a:t>
            </a:r>
          </a:p>
          <a:p>
            <a:endParaRPr lang="es-CL" dirty="0"/>
          </a:p>
          <a:p>
            <a:r>
              <a:rPr lang="es-CL" dirty="0" smtClean="0"/>
              <a:t>Bajo este concepto, se enmarcan diversas disciplinas, en las cuales en el presente material incorporaremos a la disciplina eléctrica.</a:t>
            </a:r>
          </a:p>
          <a:p>
            <a:endParaRPr lang="es-CL" dirty="0"/>
          </a:p>
          <a:p>
            <a:r>
              <a:rPr lang="es-CL" dirty="0" smtClean="0"/>
              <a:t>La disciplina eléctrica, a su vez tiene diversas especialidades, como por ejemplo:</a:t>
            </a:r>
          </a:p>
          <a:p>
            <a:endParaRPr lang="es-CL" dirty="0"/>
          </a:p>
          <a:p>
            <a:r>
              <a:rPr lang="es-CL" dirty="0" smtClean="0"/>
              <a:t>1.- Sistemas de control.</a:t>
            </a:r>
          </a:p>
          <a:p>
            <a:r>
              <a:rPr lang="es-CL" dirty="0" smtClean="0"/>
              <a:t>2.- Sistemas de accionamiento.</a:t>
            </a:r>
          </a:p>
          <a:p>
            <a:r>
              <a:rPr lang="es-CL" dirty="0" smtClean="0"/>
              <a:t>3.- Sistemas de protección.</a:t>
            </a:r>
          </a:p>
          <a:p>
            <a:r>
              <a:rPr lang="es-CL" dirty="0" smtClean="0"/>
              <a:t>4.- Entre otros.</a:t>
            </a:r>
          </a:p>
          <a:p>
            <a:endParaRPr lang="es-CL" dirty="0"/>
          </a:p>
          <a:p>
            <a:r>
              <a:rPr lang="es-CL" dirty="0" smtClean="0"/>
              <a:t>En particular en este material, hablaremos de los sistemas de protección eléctrica, los cuales nos ayudarán a comprender este importante campo de la electricidad.</a:t>
            </a:r>
            <a:endParaRPr lang="es-CL" dirty="0"/>
          </a:p>
        </p:txBody>
      </p:sp>
    </p:spTree>
    <p:extLst>
      <p:ext uri="{BB962C8B-B14F-4D97-AF65-F5344CB8AC3E}">
        <p14:creationId xmlns:p14="http://schemas.microsoft.com/office/powerpoint/2010/main" val="16542032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484909" y="1824173"/>
            <a:ext cx="8423564" cy="3416320"/>
          </a:xfrm>
          <a:prstGeom prst="rect">
            <a:avLst/>
          </a:prstGeom>
          <a:noFill/>
        </p:spPr>
        <p:txBody>
          <a:bodyPr wrap="square" rtlCol="0">
            <a:spAutoFit/>
          </a:bodyPr>
          <a:lstStyle/>
          <a:p>
            <a:r>
              <a:rPr lang="es-CL" dirty="0" smtClean="0"/>
              <a:t>Los fundamentos de protecciones eléctricas, se basan principalmente en su clasificación y aplicación.</a:t>
            </a:r>
          </a:p>
          <a:p>
            <a:endParaRPr lang="es-CL" dirty="0"/>
          </a:p>
          <a:p>
            <a:pPr algn="just"/>
            <a:r>
              <a:rPr lang="es-CL" dirty="0">
                <a:latin typeface="Calibri" panose="020F0502020204030204" pitchFamily="34" charset="0"/>
                <a:ea typeface="Verdana" panose="020B0604030504040204" pitchFamily="34" charset="0"/>
                <a:cs typeface="Calibri" panose="020F0502020204030204" pitchFamily="34" charset="0"/>
              </a:rPr>
              <a:t>En la actualidad, el concepto de protección eléctrica, tiene varias aplicaciones dependiendo de sus características y variables físicas, en base a cada una de sus magnitudes.</a:t>
            </a:r>
          </a:p>
          <a:p>
            <a:pPr algn="just"/>
            <a:endParaRPr lang="es-CL" dirty="0">
              <a:latin typeface="Calibri (cuerpo)"/>
              <a:ea typeface="Verdana" panose="020B0604030504040204" pitchFamily="34" charset="0"/>
              <a:cs typeface="Calibri" panose="020F0502020204030204" pitchFamily="34" charset="0"/>
            </a:endParaRPr>
          </a:p>
          <a:p>
            <a:pPr algn="just"/>
            <a:r>
              <a:rPr lang="es-ES" dirty="0">
                <a:latin typeface="Calibri" panose="020F0502020204030204" pitchFamily="34" charset="0"/>
                <a:ea typeface="Verdana" panose="020B0604030504040204" pitchFamily="34" charset="0"/>
                <a:cs typeface="Calibri" panose="020F0502020204030204" pitchFamily="34" charset="0"/>
              </a:rPr>
              <a:t>En todo el mundo existen organismos encargados de  preparar las normas que definen una protección eléctrica, basado en aspectos orientados a selectividad, confiabilidad, rapidez entre otros. Es por esta razón que se requiere poder controlar de una forma efectiva cada  consumo de las cargas que se incorporan a un sistema de protección.</a:t>
            </a:r>
          </a:p>
          <a:p>
            <a:endParaRPr lang="es-CL" dirty="0" smtClean="0"/>
          </a:p>
        </p:txBody>
      </p:sp>
    </p:spTree>
    <p:extLst>
      <p:ext uri="{BB962C8B-B14F-4D97-AF65-F5344CB8AC3E}">
        <p14:creationId xmlns:p14="http://schemas.microsoft.com/office/powerpoint/2010/main" val="30859370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Rectangle 1"/>
          <p:cNvSpPr>
            <a:spLocks noChangeArrowheads="1"/>
          </p:cNvSpPr>
          <p:nvPr/>
        </p:nvSpPr>
        <p:spPr bwMode="auto">
          <a:xfrm>
            <a:off x="370645" y="1866456"/>
            <a:ext cx="855168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tab pos="5491163" algn="r"/>
              </a:tabLst>
            </a:pPr>
            <a:r>
              <a:rPr kumimoji="0" lang="es-ES_tradnl" b="0" i="0" u="none" strike="noStrike" cap="none" normalizeH="0" baseline="0" dirty="0" smtClean="0">
                <a:ln>
                  <a:noFill/>
                </a:ln>
                <a:solidFill>
                  <a:schemeClr val="tx1"/>
                </a:solidFill>
                <a:effectLst/>
                <a:ea typeface="Verdana" panose="020B0604030504040204" pitchFamily="34" charset="0"/>
                <a:cs typeface="Verdana" panose="020B0604030504040204" pitchFamily="34" charset="0"/>
              </a:rPr>
              <a:t>Los Sistemas de Protección Eléctrica son una de las partes más importantes de un Sistema Eléctrico. Su objetivo es evitar o disminuir al máximo los efectos de las perturbaciones y fallas, como también el daño en los equipos y las pérdidas del servicio eléctrico. Ellas deben tener por misión aislar, a la brevedad, la parte del sistema eléctrico que origina este fenómeno cuando aquel no puede recuperarse por si mismo.</a:t>
            </a:r>
            <a:endParaRPr kumimoji="0" lang="es-CL" b="0" i="0" u="none" strike="noStrike" cap="none" normalizeH="0" baseline="0" dirty="0" smtClean="0">
              <a:ln>
                <a:noFill/>
              </a:ln>
              <a:solidFill>
                <a:schemeClr val="tx1"/>
              </a:solidFill>
              <a:effectLst/>
              <a:ea typeface="Verdana" panose="020B0604030504040204" pitchFamily="34" charset="0"/>
              <a:cs typeface="Verdan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491163" algn="r"/>
              </a:tabLst>
            </a:pPr>
            <a:r>
              <a:rPr kumimoji="0" lang="es-ES_tradnl" b="0" i="0" u="none" strike="noStrike" cap="none" normalizeH="0" baseline="0" dirty="0" smtClean="0">
                <a:ln>
                  <a:noFill/>
                </a:ln>
                <a:solidFill>
                  <a:schemeClr val="tx1"/>
                </a:solidFill>
                <a:effectLst/>
                <a:ea typeface="Verdana" panose="020B0604030504040204" pitchFamily="34" charset="0"/>
                <a:cs typeface="Verdana" panose="020B0604030504040204" pitchFamily="34" charset="0"/>
              </a:rPr>
              <a:t>Siendo tan relevante en un Sistema Eléctrico, la protección eléctrica, es importante que los electricistas posean un sólido conocimiento de todos los conceptos que definen un sistema de protección eléctrica, saber  seleccionar y coordinar correctamente los distintos dispositivos en una instalación en particular.</a:t>
            </a:r>
            <a:r>
              <a:rPr kumimoji="0" lang="es-CL" b="0" i="0" u="none" strike="noStrike" cap="none" normalizeH="0" baseline="0" dirty="0" smtClean="0">
                <a:ln>
                  <a:noFill/>
                </a:ln>
                <a:solidFill>
                  <a:schemeClr val="tx1"/>
                </a:solidFill>
                <a:effectLst/>
                <a:ea typeface="Verdana" panose="020B0604030504040204" pitchFamily="34" charset="0"/>
                <a:cs typeface="Verdana" panose="020B0604030504040204" pitchFamily="34" charset="0"/>
              </a:rPr>
              <a:t> </a:t>
            </a:r>
          </a:p>
        </p:txBody>
      </p:sp>
      <p:pic>
        <p:nvPicPr>
          <p:cNvPr id="5" name="Picture 2"/>
          <p:cNvPicPr>
            <a:picLocks noChangeAspect="1" noChangeArrowheads="1"/>
          </p:cNvPicPr>
          <p:nvPr/>
        </p:nvPicPr>
        <p:blipFill>
          <a:blip r:embed="rId2"/>
          <a:srcRect/>
          <a:stretch>
            <a:fillRect/>
          </a:stretch>
        </p:blipFill>
        <p:spPr bwMode="auto">
          <a:xfrm>
            <a:off x="5690155" y="4250586"/>
            <a:ext cx="2206938" cy="2599954"/>
          </a:xfrm>
          <a:prstGeom prst="rect">
            <a:avLst/>
          </a:prstGeom>
          <a:noFill/>
          <a:ln w="9525">
            <a:noFill/>
            <a:miter lim="800000"/>
            <a:headEnd/>
            <a:tailEnd/>
          </a:ln>
          <a:effectLst/>
        </p:spPr>
      </p:pic>
    </p:spTree>
    <p:extLst>
      <p:ext uri="{BB962C8B-B14F-4D97-AF65-F5344CB8AC3E}">
        <p14:creationId xmlns:p14="http://schemas.microsoft.com/office/powerpoint/2010/main" val="3253363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8 Rectángulo"/>
          <p:cNvSpPr/>
          <p:nvPr/>
        </p:nvSpPr>
        <p:spPr>
          <a:xfrm>
            <a:off x="91867" y="1743568"/>
            <a:ext cx="9110258" cy="4247317"/>
          </a:xfrm>
          <a:prstGeom prst="rect">
            <a:avLst/>
          </a:prstGeom>
        </p:spPr>
        <p:txBody>
          <a:bodyPr wrap="square">
            <a:spAutoFit/>
          </a:bodyPr>
          <a:lstStyle/>
          <a:p>
            <a:pPr algn="just"/>
            <a:r>
              <a:rPr lang="es-CL" b="1" dirty="0" smtClean="0">
                <a:ea typeface="Verdana" panose="020B0604030504040204" pitchFamily="34" charset="0"/>
                <a:cs typeface="Verdana" panose="020B0604030504040204" pitchFamily="34" charset="0"/>
              </a:rPr>
              <a:t>Características de un sistema de protección eléctrica.</a:t>
            </a:r>
          </a:p>
          <a:p>
            <a:pPr algn="just"/>
            <a:endParaRPr lang="es-CL" b="1" dirty="0">
              <a:ea typeface="Verdana" panose="020B0604030504040204" pitchFamily="34" charset="0"/>
              <a:cs typeface="Verdana" panose="020B0604030504040204" pitchFamily="34" charset="0"/>
            </a:endParaRPr>
          </a:p>
          <a:p>
            <a:pPr algn="just"/>
            <a:r>
              <a:rPr lang="es-CL" b="1" dirty="0" smtClean="0">
                <a:ea typeface="Verdana" panose="020B0604030504040204" pitchFamily="34" charset="0"/>
                <a:cs typeface="Verdana" panose="020B0604030504040204" pitchFamily="34" charset="0"/>
              </a:rPr>
              <a:t>Fiabilidad: </a:t>
            </a:r>
            <a:r>
              <a:rPr lang="es-CL" dirty="0" smtClean="0">
                <a:ea typeface="Verdana" panose="020B0604030504040204" pitchFamily="34" charset="0"/>
                <a:cs typeface="Verdana" panose="020B0604030504040204" pitchFamily="34" charset="0"/>
              </a:rPr>
              <a:t>Es el grado de certeza con el que un relé de protección actuará, para un estado pre diseñado. Es decir, un relé tendrá un grado de fiabilidad óptima, cuando éste actúe en el momento en que se requiere.</a:t>
            </a:r>
          </a:p>
          <a:p>
            <a:pPr algn="just"/>
            <a:endParaRPr lang="es-CL" dirty="0" smtClean="0">
              <a:ea typeface="Verdana" panose="020B0604030504040204" pitchFamily="34" charset="0"/>
              <a:cs typeface="Verdana" panose="020B0604030504040204" pitchFamily="34" charset="0"/>
            </a:endParaRPr>
          </a:p>
          <a:p>
            <a:pPr algn="just"/>
            <a:r>
              <a:rPr lang="es-CL" b="1" dirty="0" smtClean="0">
                <a:ea typeface="Verdana" panose="020B0604030504040204" pitchFamily="34" charset="0"/>
                <a:cs typeface="Verdana" panose="020B0604030504040204" pitchFamily="34" charset="0"/>
              </a:rPr>
              <a:t>Seguridad: </a:t>
            </a:r>
            <a:r>
              <a:rPr lang="es-CL" dirty="0" smtClean="0">
                <a:ea typeface="Verdana" panose="020B0604030504040204" pitchFamily="34" charset="0"/>
                <a:cs typeface="Verdana" panose="020B0604030504040204" pitchFamily="34" charset="0"/>
              </a:rPr>
              <a:t>La seguridad, se refiere al grado de certeza en el cual un relé no actuará para casos en los cuales no tiene que actuar. </a:t>
            </a:r>
          </a:p>
          <a:p>
            <a:pPr algn="just"/>
            <a:endParaRPr lang="es-CL" dirty="0" smtClean="0">
              <a:ea typeface="Verdana" panose="020B0604030504040204" pitchFamily="34" charset="0"/>
              <a:cs typeface="Verdana" panose="020B0604030504040204" pitchFamily="34" charset="0"/>
            </a:endParaRPr>
          </a:p>
          <a:p>
            <a:pPr algn="just"/>
            <a:r>
              <a:rPr lang="es-CL" b="1" dirty="0" smtClean="0">
                <a:ea typeface="Verdana" panose="020B0604030504040204" pitchFamily="34" charset="0"/>
                <a:cs typeface="Verdana" panose="020B0604030504040204" pitchFamily="34" charset="0"/>
              </a:rPr>
              <a:t>Selectividad: </a:t>
            </a:r>
            <a:r>
              <a:rPr lang="es-CL" dirty="0" smtClean="0">
                <a:ea typeface="Verdana" panose="020B0604030504040204" pitchFamily="34" charset="0"/>
                <a:cs typeface="Verdana" panose="020B0604030504040204" pitchFamily="34" charset="0"/>
              </a:rPr>
              <a:t>Este aspecto es importante en el diseño de un SP, ya que indica la secuencia en que los relés actuarán, de manera que si falla un elemento, sea la protección de este elemento la que actúe y no la protección de otros elementos. </a:t>
            </a:r>
          </a:p>
          <a:p>
            <a:pPr algn="just"/>
            <a:endParaRPr lang="es-CL" dirty="0" smtClean="0">
              <a:ea typeface="Verdana" panose="020B0604030504040204" pitchFamily="34" charset="0"/>
              <a:cs typeface="Verdana" panose="020B0604030504040204" pitchFamily="34" charset="0"/>
            </a:endParaRPr>
          </a:p>
          <a:p>
            <a:pPr algn="just"/>
            <a:r>
              <a:rPr lang="es-ES_tradnl" dirty="0" smtClean="0">
                <a:ea typeface="Verdana" panose="020B0604030504040204" pitchFamily="34" charset="0"/>
                <a:cs typeface="Verdana" panose="020B0604030504040204" pitchFamily="34" charset="0"/>
              </a:rPr>
              <a:t> </a:t>
            </a:r>
            <a:endParaRPr lang="es-CL" dirty="0" smtClean="0">
              <a:ea typeface="Verdana" panose="020B0604030504040204" pitchFamily="34" charset="0"/>
              <a:cs typeface="Verdana" panose="020B0604030504040204" pitchFamily="34" charset="0"/>
            </a:endParaRPr>
          </a:p>
          <a:p>
            <a:pPr algn="just">
              <a:buFont typeface="Arial" pitchFamily="34" charset="0"/>
              <a:buChar char="•"/>
            </a:pPr>
            <a:endParaRPr lang="es-CL" dirty="0" smtClean="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672496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68744" y="1824173"/>
            <a:ext cx="8701721" cy="2862322"/>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Elementos de un sistema de protección eléctrica.</a:t>
            </a:r>
          </a:p>
          <a:p>
            <a:pPr algn="just"/>
            <a:endParaRPr lang="es-ES_tradnl" dirty="0">
              <a:latin typeface="Calibri (cuerpo)"/>
              <a:ea typeface="Verdana" panose="020B0604030504040204" pitchFamily="34" charset="0"/>
              <a:cs typeface="Verdana" panose="020B0604030504040204" pitchFamily="34" charset="0"/>
            </a:endParaRPr>
          </a:p>
          <a:p>
            <a:pPr algn="just"/>
            <a:r>
              <a:rPr lang="es-ES_tradnl" dirty="0" smtClean="0">
                <a:latin typeface="Calibri (cuerpo)"/>
                <a:ea typeface="Verdana" panose="020B0604030504040204" pitchFamily="34" charset="0"/>
                <a:cs typeface="Verdana" panose="020B0604030504040204" pitchFamily="34" charset="0"/>
              </a:rPr>
              <a:t>Una </a:t>
            </a:r>
            <a:r>
              <a:rPr lang="es-ES_tradnl" dirty="0">
                <a:latin typeface="Calibri (cuerpo)"/>
                <a:ea typeface="Verdana" panose="020B0604030504040204" pitchFamily="34" charset="0"/>
                <a:cs typeface="Verdana" panose="020B0604030504040204" pitchFamily="34" charset="0"/>
              </a:rPr>
              <a:t>protección puede ser tan simple como un fusible y tan compleja como un esquema que hace uso de ondas portadoras para transmitir la información de una subestación a otra. Así, siempre refiriéndose a los casos más generales, los componentes de un sistema de protección son los siguientes:</a:t>
            </a:r>
          </a:p>
          <a:p>
            <a:pPr algn="just"/>
            <a:endParaRPr lang="es-CL" dirty="0">
              <a:latin typeface="Calibri (cuerpo)"/>
              <a:ea typeface="Verdana" panose="020B0604030504040204" pitchFamily="34" charset="0"/>
              <a:cs typeface="Verdana" panose="020B0604030504040204" pitchFamily="34" charset="0"/>
            </a:endParaRPr>
          </a:p>
          <a:p>
            <a:pPr algn="just"/>
            <a:r>
              <a:rPr lang="es-ES_tradnl" b="1" dirty="0" smtClean="0">
                <a:latin typeface="Calibri (cuerpo)"/>
                <a:ea typeface="Verdana" panose="020B0604030504040204" pitchFamily="34" charset="0"/>
                <a:cs typeface="Verdana" panose="020B0604030504040204" pitchFamily="34" charset="0"/>
              </a:rPr>
              <a:t>Transformadores </a:t>
            </a:r>
            <a:r>
              <a:rPr lang="es-ES_tradnl" b="1" dirty="0">
                <a:latin typeface="Calibri (cuerpo)"/>
                <a:ea typeface="Verdana" panose="020B0604030504040204" pitchFamily="34" charset="0"/>
                <a:cs typeface="Verdana" panose="020B0604030504040204" pitchFamily="34" charset="0"/>
              </a:rPr>
              <a:t>de medida, de potencial y corriente: </a:t>
            </a:r>
            <a:r>
              <a:rPr lang="es-ES_tradnl" dirty="0">
                <a:latin typeface="Calibri (cuerpo)"/>
                <a:ea typeface="Verdana" panose="020B0604030504040204" pitchFamily="34" charset="0"/>
                <a:cs typeface="Verdana" panose="020B0604030504040204" pitchFamily="34" charset="0"/>
              </a:rPr>
              <a:t>Son los dispositivos que permiten obtener la información sobre las condiciones de operación de un sistema, en forma de voltaje y corrientes.</a:t>
            </a:r>
          </a:p>
        </p:txBody>
      </p:sp>
      <p:pic>
        <p:nvPicPr>
          <p:cNvPr id="4" name="Picture 3"/>
          <p:cNvPicPr>
            <a:picLocks noChangeAspect="1" noChangeArrowheads="1"/>
          </p:cNvPicPr>
          <p:nvPr/>
        </p:nvPicPr>
        <p:blipFill>
          <a:blip r:embed="rId2"/>
          <a:srcRect/>
          <a:stretch>
            <a:fillRect/>
          </a:stretch>
        </p:blipFill>
        <p:spPr bwMode="auto">
          <a:xfrm>
            <a:off x="5425408" y="4574093"/>
            <a:ext cx="3095137" cy="2182303"/>
          </a:xfrm>
          <a:prstGeom prst="rect">
            <a:avLst/>
          </a:prstGeom>
          <a:noFill/>
          <a:ln w="9525">
            <a:noFill/>
            <a:miter lim="800000"/>
            <a:headEnd/>
            <a:tailEnd/>
          </a:ln>
          <a:effectLst/>
        </p:spPr>
      </p:pic>
    </p:spTree>
    <p:extLst>
      <p:ext uri="{BB962C8B-B14F-4D97-AF65-F5344CB8AC3E}">
        <p14:creationId xmlns:p14="http://schemas.microsoft.com/office/powerpoint/2010/main" val="4864928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8 Rectángulo"/>
          <p:cNvSpPr/>
          <p:nvPr/>
        </p:nvSpPr>
        <p:spPr>
          <a:xfrm>
            <a:off x="3268" y="1668756"/>
            <a:ext cx="8572560" cy="3970318"/>
          </a:xfrm>
          <a:prstGeom prst="rect">
            <a:avLst/>
          </a:prstGeom>
        </p:spPr>
        <p:txBody>
          <a:bodyPr wrap="square">
            <a:spAutoFit/>
          </a:bodyPr>
          <a:lstStyle/>
          <a:p>
            <a:pPr algn="just"/>
            <a:r>
              <a:rPr lang="es-ES_tradnl" b="1" dirty="0">
                <a:latin typeface="Calibri (cuerpo)"/>
                <a:ea typeface="Verdana" panose="020B0604030504040204" pitchFamily="34" charset="0"/>
                <a:cs typeface="Verdana" panose="020B0604030504040204" pitchFamily="34" charset="0"/>
              </a:rPr>
              <a:t>Elementos de un sistema de protección eléctrica.</a:t>
            </a:r>
          </a:p>
          <a:p>
            <a:pPr algn="just"/>
            <a:endParaRPr lang="es-ES_tradnl" b="1" dirty="0">
              <a:latin typeface="Calibri (cuerpo)"/>
              <a:ea typeface="Verdana" panose="020B0604030504040204" pitchFamily="34" charset="0"/>
              <a:cs typeface="Verdana" panose="020B0604030504040204" pitchFamily="34" charset="0"/>
            </a:endParaRPr>
          </a:p>
          <a:p>
            <a:pPr algn="just"/>
            <a:r>
              <a:rPr lang="es-ES_tradnl" b="1" dirty="0" smtClean="0">
                <a:latin typeface="Calibri (cuerpo)"/>
                <a:ea typeface="Verdana" panose="020B0604030504040204" pitchFamily="34" charset="0"/>
                <a:cs typeface="Verdana" panose="020B0604030504040204" pitchFamily="34" charset="0"/>
              </a:rPr>
              <a:t>Relés: </a:t>
            </a:r>
            <a:r>
              <a:rPr lang="es-ES_tradnl" dirty="0" smtClean="0">
                <a:latin typeface="Calibri (cuerpo)"/>
                <a:ea typeface="Verdana" panose="020B0604030504040204" pitchFamily="34" charset="0"/>
                <a:cs typeface="Verdana" panose="020B0604030504040204" pitchFamily="34" charset="0"/>
              </a:rPr>
              <a:t>Son los dispositivos que reciben la información y pueden discriminar entre las condiciones anormales y normales.</a:t>
            </a:r>
            <a:endParaRPr lang="es-CL" dirty="0" smtClean="0">
              <a:latin typeface="Calibri (cuerpo)"/>
              <a:ea typeface="Verdana" panose="020B0604030504040204" pitchFamily="34" charset="0"/>
              <a:cs typeface="Verdana" panose="020B0604030504040204" pitchFamily="34" charset="0"/>
            </a:endParaRPr>
          </a:p>
          <a:p>
            <a:pPr algn="just"/>
            <a:r>
              <a:rPr lang="es-ES_tradnl" dirty="0" smtClean="0">
                <a:latin typeface="Calibri (cuerpo)"/>
                <a:ea typeface="Verdana" panose="020B0604030504040204" pitchFamily="34" charset="0"/>
                <a:cs typeface="Verdana" panose="020B0604030504040204" pitchFamily="34" charset="0"/>
              </a:rPr>
              <a:t> </a:t>
            </a:r>
            <a:endParaRPr lang="es-CL" dirty="0" smtClean="0">
              <a:latin typeface="Calibri (cuerpo)"/>
              <a:ea typeface="Verdana" panose="020B0604030504040204" pitchFamily="34" charset="0"/>
              <a:cs typeface="Verdana" panose="020B0604030504040204" pitchFamily="34" charset="0"/>
            </a:endParaRPr>
          </a:p>
          <a:p>
            <a:pPr lvl="0" algn="just"/>
            <a:r>
              <a:rPr lang="es-ES_tradnl" b="1" dirty="0" smtClean="0">
                <a:latin typeface="Calibri (cuerpo)"/>
                <a:ea typeface="Verdana" panose="020B0604030504040204" pitchFamily="34" charset="0"/>
                <a:cs typeface="Verdana" panose="020B0604030504040204" pitchFamily="34" charset="0"/>
              </a:rPr>
              <a:t>Interruptores de poder: </a:t>
            </a:r>
            <a:r>
              <a:rPr lang="es-ES_tradnl" dirty="0" smtClean="0">
                <a:latin typeface="Calibri (cuerpo)"/>
                <a:ea typeface="Verdana" panose="020B0604030504040204" pitchFamily="34" charset="0"/>
                <a:cs typeface="Verdana" panose="020B0604030504040204" pitchFamily="34" charset="0"/>
              </a:rPr>
              <a:t>Son los dispositivos que al ser comandados por los relés, o bien voluntariamente por los operadores, cumplen con la función de aislar los equipos, desconectándolos.</a:t>
            </a:r>
            <a:endParaRPr lang="es-CL" dirty="0" smtClean="0">
              <a:latin typeface="Calibri (cuerpo)"/>
              <a:ea typeface="Verdana" panose="020B0604030504040204" pitchFamily="34" charset="0"/>
              <a:cs typeface="Verdana" panose="020B0604030504040204" pitchFamily="34" charset="0"/>
            </a:endParaRPr>
          </a:p>
          <a:p>
            <a:pPr algn="just"/>
            <a:r>
              <a:rPr lang="es-ES_tradnl" dirty="0" smtClean="0">
                <a:latin typeface="Calibri (cuerpo)"/>
                <a:ea typeface="Verdana" panose="020B0604030504040204" pitchFamily="34" charset="0"/>
                <a:cs typeface="Verdana" panose="020B0604030504040204" pitchFamily="34" charset="0"/>
              </a:rPr>
              <a:t> </a:t>
            </a:r>
            <a:endParaRPr lang="es-CL" dirty="0" smtClean="0">
              <a:latin typeface="Calibri (cuerpo)"/>
              <a:ea typeface="Verdana" panose="020B0604030504040204" pitchFamily="34" charset="0"/>
              <a:cs typeface="Verdana" panose="020B0604030504040204" pitchFamily="34" charset="0"/>
            </a:endParaRPr>
          </a:p>
          <a:p>
            <a:pPr lvl="0" algn="just"/>
            <a:r>
              <a:rPr lang="es-ES_tradnl" b="1" dirty="0" smtClean="0">
                <a:latin typeface="Calibri (cuerpo)"/>
                <a:ea typeface="Verdana" panose="020B0604030504040204" pitchFamily="34" charset="0"/>
                <a:cs typeface="Verdana" panose="020B0604030504040204" pitchFamily="34" charset="0"/>
              </a:rPr>
              <a:t>Circuitos de control: </a:t>
            </a:r>
            <a:r>
              <a:rPr lang="es-ES_tradnl" dirty="0" smtClean="0">
                <a:latin typeface="Calibri (cuerpo)"/>
                <a:ea typeface="Verdana" panose="020B0604030504040204" pitchFamily="34" charset="0"/>
                <a:cs typeface="Verdana" panose="020B0604030504040204" pitchFamily="34" charset="0"/>
              </a:rPr>
              <a:t>Son los elementos y dispositivos que interconectan los componentes anteriores. Entre ellos se pueden citar alambrados, comunicadores de información por onda portadora y dispositivos auxiliares.</a:t>
            </a:r>
            <a:endParaRPr lang="es-CL" dirty="0" smtClean="0">
              <a:latin typeface="Calibri (cuerpo)"/>
              <a:ea typeface="Verdana" panose="020B0604030504040204" pitchFamily="34" charset="0"/>
              <a:cs typeface="Verdana" panose="020B0604030504040204" pitchFamily="34" charset="0"/>
            </a:endParaRPr>
          </a:p>
          <a:p>
            <a:pPr algn="just"/>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p:cNvPicPr>
            <a:picLocks noChangeAspect="1" noChangeArrowheads="1"/>
          </p:cNvPicPr>
          <p:nvPr/>
        </p:nvPicPr>
        <p:blipFill>
          <a:blip r:embed="rId2"/>
          <a:srcRect/>
          <a:stretch>
            <a:fillRect/>
          </a:stretch>
        </p:blipFill>
        <p:spPr bwMode="auto">
          <a:xfrm>
            <a:off x="6165057" y="4862944"/>
            <a:ext cx="2881967" cy="2032002"/>
          </a:xfrm>
          <a:prstGeom prst="rect">
            <a:avLst/>
          </a:prstGeom>
          <a:noFill/>
          <a:ln w="9525">
            <a:noFill/>
            <a:miter lim="800000"/>
            <a:headEnd/>
            <a:tailEnd/>
          </a:ln>
          <a:effectLst/>
        </p:spPr>
      </p:pic>
    </p:spTree>
    <p:extLst>
      <p:ext uri="{BB962C8B-B14F-4D97-AF65-F5344CB8AC3E}">
        <p14:creationId xmlns:p14="http://schemas.microsoft.com/office/powerpoint/2010/main" val="31206092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3" name="Imagen 2"/>
          <p:cNvPicPr>
            <a:picLocks noChangeAspect="1"/>
          </p:cNvPicPr>
          <p:nvPr/>
        </p:nvPicPr>
        <p:blipFill>
          <a:blip r:embed="rId2"/>
          <a:stretch>
            <a:fillRect/>
          </a:stretch>
        </p:blipFill>
        <p:spPr>
          <a:xfrm>
            <a:off x="4927652" y="2592241"/>
            <a:ext cx="3334215" cy="4163006"/>
          </a:xfrm>
          <a:prstGeom prst="rect">
            <a:avLst/>
          </a:prstGeom>
        </p:spPr>
      </p:pic>
      <p:sp>
        <p:nvSpPr>
          <p:cNvPr id="4" name="8 Rectángulo"/>
          <p:cNvSpPr/>
          <p:nvPr/>
        </p:nvSpPr>
        <p:spPr>
          <a:xfrm>
            <a:off x="3268" y="2001276"/>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Ejemplo de esquema de un sistema de protección eléctrica:</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597582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4" name="Picture 2"/>
          <p:cNvPicPr>
            <a:picLocks noChangeAspect="1" noChangeArrowheads="1"/>
          </p:cNvPicPr>
          <p:nvPr/>
        </p:nvPicPr>
        <p:blipFill>
          <a:blip r:embed="rId2"/>
          <a:srcRect/>
          <a:stretch>
            <a:fillRect/>
          </a:stretch>
        </p:blipFill>
        <p:spPr bwMode="auto">
          <a:xfrm>
            <a:off x="5445407" y="3185545"/>
            <a:ext cx="3525938" cy="3456554"/>
          </a:xfrm>
          <a:prstGeom prst="rect">
            <a:avLst/>
          </a:prstGeom>
          <a:noFill/>
          <a:ln w="9525">
            <a:noFill/>
            <a:miter lim="800000"/>
            <a:headEnd/>
            <a:tailEnd/>
          </a:ln>
          <a:effectLst/>
        </p:spPr>
      </p:pic>
      <p:pic>
        <p:nvPicPr>
          <p:cNvPr id="5" name="Picture 2"/>
          <p:cNvPicPr>
            <a:picLocks noChangeAspect="1" noChangeArrowheads="1"/>
          </p:cNvPicPr>
          <p:nvPr/>
        </p:nvPicPr>
        <p:blipFill>
          <a:blip r:embed="rId3"/>
          <a:srcRect/>
          <a:stretch>
            <a:fillRect/>
          </a:stretch>
        </p:blipFill>
        <p:spPr bwMode="auto">
          <a:xfrm>
            <a:off x="45985" y="3219511"/>
            <a:ext cx="5336013" cy="3422588"/>
          </a:xfrm>
          <a:prstGeom prst="rect">
            <a:avLst/>
          </a:prstGeom>
          <a:noFill/>
          <a:ln w="9525">
            <a:noFill/>
            <a:miter lim="800000"/>
            <a:headEnd/>
            <a:tailEnd/>
          </a:ln>
          <a:effectLst/>
        </p:spPr>
      </p:pic>
      <p:sp>
        <p:nvSpPr>
          <p:cNvPr id="6" name="8 Rectángulo"/>
          <p:cNvSpPr/>
          <p:nvPr/>
        </p:nvSpPr>
        <p:spPr>
          <a:xfrm>
            <a:off x="3268" y="2001276"/>
            <a:ext cx="8572560" cy="923330"/>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Aplicaciones donde se utilizan sistemas de protección eléctrica (Celdas de media tensión):</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
        <p:nvSpPr>
          <p:cNvPr id="7" name="Elipse 6"/>
          <p:cNvSpPr/>
          <p:nvPr/>
        </p:nvSpPr>
        <p:spPr>
          <a:xfrm>
            <a:off x="5805055" y="3435926"/>
            <a:ext cx="997527" cy="116378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Elipse 7"/>
          <p:cNvSpPr/>
          <p:nvPr/>
        </p:nvSpPr>
        <p:spPr>
          <a:xfrm>
            <a:off x="83131" y="3574471"/>
            <a:ext cx="997527" cy="116378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cxnSp>
        <p:nvCxnSpPr>
          <p:cNvPr id="10" name="Conector recto de flecha 9"/>
          <p:cNvCxnSpPr/>
          <p:nvPr/>
        </p:nvCxnSpPr>
        <p:spPr>
          <a:xfrm flipH="1">
            <a:off x="1057210" y="2479964"/>
            <a:ext cx="2004645" cy="124690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a:off x="4821382" y="2479964"/>
            <a:ext cx="1163782" cy="124690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35129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786" y="3101709"/>
            <a:ext cx="5267638" cy="282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8 Rectángulo"/>
          <p:cNvSpPr/>
          <p:nvPr/>
        </p:nvSpPr>
        <p:spPr>
          <a:xfrm>
            <a:off x="3268" y="2001276"/>
            <a:ext cx="8572560" cy="923330"/>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Aplicaciones donde se utilizan sistemas de protección eléctrica (Centro de control de motores de baja tensión):</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11801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318654" y="1824173"/>
            <a:ext cx="4696691" cy="4801314"/>
          </a:xfrm>
          <a:prstGeom prst="rect">
            <a:avLst/>
          </a:prstGeom>
        </p:spPr>
        <p:txBody>
          <a:bodyPr wrap="square">
            <a:spAutoFit/>
          </a:bodyPr>
          <a:lstStyle/>
          <a:p>
            <a:pPr algn="just"/>
            <a:r>
              <a:rPr lang="es-ES" b="1" dirty="0"/>
              <a:t>OBJETIVOS DE LAS </a:t>
            </a:r>
            <a:r>
              <a:rPr lang="es-ES" b="1" dirty="0" smtClean="0"/>
              <a:t>PROTECCIONES:</a:t>
            </a:r>
          </a:p>
          <a:p>
            <a:pPr algn="just"/>
            <a:endParaRPr lang="es-ES" dirty="0"/>
          </a:p>
          <a:p>
            <a:pPr algn="just"/>
            <a:r>
              <a:rPr lang="es-ES" dirty="0" smtClean="0"/>
              <a:t>Los </a:t>
            </a:r>
            <a:r>
              <a:rPr lang="es-ES" dirty="0"/>
              <a:t>objetivos generales de un sistema de protección se resumen así</a:t>
            </a:r>
            <a:r>
              <a:rPr lang="es-ES" dirty="0" smtClean="0"/>
              <a:t>:</a:t>
            </a:r>
          </a:p>
          <a:p>
            <a:pPr algn="just"/>
            <a:endParaRPr lang="es-ES" dirty="0"/>
          </a:p>
          <a:p>
            <a:pPr algn="just"/>
            <a:r>
              <a:rPr lang="es-ES" dirty="0" smtClean="0"/>
              <a:t>• </a:t>
            </a:r>
            <a:r>
              <a:rPr lang="es-ES" dirty="0"/>
              <a:t>Proteger efectivamente a las personas y los equipos. </a:t>
            </a:r>
            <a:endParaRPr lang="es-ES" dirty="0" smtClean="0"/>
          </a:p>
          <a:p>
            <a:pPr algn="just"/>
            <a:endParaRPr lang="es-ES" dirty="0"/>
          </a:p>
          <a:p>
            <a:pPr algn="just"/>
            <a:r>
              <a:rPr lang="es-ES" dirty="0" smtClean="0"/>
              <a:t>• </a:t>
            </a:r>
            <a:r>
              <a:rPr lang="es-ES" dirty="0"/>
              <a:t>Reducir la influencia de las fallas sobre las líneas y los equipos. </a:t>
            </a:r>
            <a:endParaRPr lang="es-ES" dirty="0" smtClean="0"/>
          </a:p>
          <a:p>
            <a:pPr algn="just"/>
            <a:endParaRPr lang="es-ES" dirty="0"/>
          </a:p>
          <a:p>
            <a:pPr algn="just"/>
            <a:r>
              <a:rPr lang="es-ES" dirty="0" smtClean="0"/>
              <a:t>• </a:t>
            </a:r>
            <a:r>
              <a:rPr lang="es-ES" dirty="0"/>
              <a:t>Cubrir de manera ininterrumpida el Sistema de Potencia (SP), estableciendo vigilancia el 100% del tiempo. </a:t>
            </a:r>
            <a:endParaRPr lang="es-ES" dirty="0" smtClean="0"/>
          </a:p>
          <a:p>
            <a:pPr algn="just"/>
            <a:endParaRPr lang="es-ES" dirty="0"/>
          </a:p>
          <a:p>
            <a:pPr algn="just"/>
            <a:r>
              <a:rPr lang="es-ES" dirty="0" smtClean="0"/>
              <a:t>• </a:t>
            </a:r>
            <a:r>
              <a:rPr lang="es-ES" dirty="0"/>
              <a:t>Detectar condiciones de falla monitoreando continuamente las variables del SP ( I, V, P, f, Z ).</a:t>
            </a:r>
            <a:endParaRPr lang="es-CL" dirty="0"/>
          </a:p>
        </p:txBody>
      </p:sp>
      <p:pic>
        <p:nvPicPr>
          <p:cNvPr id="4" name="Imagen 3"/>
          <p:cNvPicPr>
            <a:picLocks noChangeAspect="1"/>
          </p:cNvPicPr>
          <p:nvPr/>
        </p:nvPicPr>
        <p:blipFill>
          <a:blip r:embed="rId2"/>
          <a:stretch>
            <a:fillRect/>
          </a:stretch>
        </p:blipFill>
        <p:spPr>
          <a:xfrm>
            <a:off x="5688597" y="1824173"/>
            <a:ext cx="2831960" cy="2798446"/>
          </a:xfrm>
          <a:prstGeom prst="rect">
            <a:avLst/>
          </a:prstGeom>
        </p:spPr>
      </p:pic>
      <p:pic>
        <p:nvPicPr>
          <p:cNvPr id="5" name="Imagen 4"/>
          <p:cNvPicPr>
            <a:picLocks noChangeAspect="1"/>
          </p:cNvPicPr>
          <p:nvPr/>
        </p:nvPicPr>
        <p:blipFill>
          <a:blip r:embed="rId3"/>
          <a:stretch>
            <a:fillRect/>
          </a:stretch>
        </p:blipFill>
        <p:spPr>
          <a:xfrm>
            <a:off x="5112330" y="4812894"/>
            <a:ext cx="3886742" cy="1743318"/>
          </a:xfrm>
          <a:prstGeom prst="rect">
            <a:avLst/>
          </a:prstGeom>
        </p:spPr>
      </p:pic>
    </p:spTree>
    <p:extLst>
      <p:ext uri="{BB962C8B-B14F-4D97-AF65-F5344CB8AC3E}">
        <p14:creationId xmlns:p14="http://schemas.microsoft.com/office/powerpoint/2010/main" val="4396421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5" name="Rectángulo 4"/>
          <p:cNvSpPr/>
          <p:nvPr/>
        </p:nvSpPr>
        <p:spPr>
          <a:xfrm>
            <a:off x="166253" y="1773956"/>
            <a:ext cx="8714509" cy="1754326"/>
          </a:xfrm>
          <a:prstGeom prst="rect">
            <a:avLst/>
          </a:prstGeom>
        </p:spPr>
        <p:txBody>
          <a:bodyPr wrap="square">
            <a:spAutoFit/>
          </a:bodyPr>
          <a:lstStyle/>
          <a:p>
            <a:pPr algn="just"/>
            <a:r>
              <a:rPr lang="es-ES" b="1" dirty="0"/>
              <a:t>FUNCIÓN </a:t>
            </a:r>
            <a:r>
              <a:rPr lang="es-ES" b="1" dirty="0" smtClean="0"/>
              <a:t>PRINCIPAL</a:t>
            </a:r>
            <a:r>
              <a:rPr lang="es-ES" b="1" dirty="0"/>
              <a:t>:</a:t>
            </a:r>
            <a:endParaRPr lang="es-ES" b="1" dirty="0" smtClean="0"/>
          </a:p>
          <a:p>
            <a:pPr algn="just"/>
            <a:endParaRPr lang="es-ES" dirty="0"/>
          </a:p>
          <a:p>
            <a:pPr algn="just"/>
            <a:r>
              <a:rPr lang="es-ES" dirty="0" smtClean="0"/>
              <a:t>La </a:t>
            </a:r>
            <a:r>
              <a:rPr lang="es-ES" dirty="0"/>
              <a:t>función principal de un sistema de protección es fundamentalmente la de causar la pronta remoción del servicio cuando algún elemento del sistema de potencia sufre un cortocircuito, o cuando opera de manera anormal. Existe además una función secundaria la cual consiste en proveer indicación de la localización y tipo de falla. </a:t>
            </a:r>
            <a:endParaRPr lang="es-CL" dirty="0"/>
          </a:p>
        </p:txBody>
      </p:sp>
      <p:sp>
        <p:nvSpPr>
          <p:cNvPr id="6" name="Rectángulo 5"/>
          <p:cNvSpPr/>
          <p:nvPr/>
        </p:nvSpPr>
        <p:spPr>
          <a:xfrm>
            <a:off x="166252" y="3603025"/>
            <a:ext cx="8977747" cy="2308324"/>
          </a:xfrm>
          <a:prstGeom prst="rect">
            <a:avLst/>
          </a:prstGeom>
        </p:spPr>
        <p:txBody>
          <a:bodyPr wrap="square">
            <a:spAutoFit/>
          </a:bodyPr>
          <a:lstStyle/>
          <a:p>
            <a:pPr algn="just"/>
            <a:r>
              <a:rPr lang="es-ES" b="1" dirty="0"/>
              <a:t>TIPOS DE </a:t>
            </a:r>
            <a:r>
              <a:rPr lang="es-ES" b="1" dirty="0" smtClean="0"/>
              <a:t>FALLAS:</a:t>
            </a:r>
          </a:p>
          <a:p>
            <a:pPr algn="just"/>
            <a:endParaRPr lang="es-ES" b="1" dirty="0"/>
          </a:p>
          <a:p>
            <a:pPr algn="just"/>
            <a:r>
              <a:rPr lang="es-ES" dirty="0" smtClean="0"/>
              <a:t>Se </a:t>
            </a:r>
            <a:r>
              <a:rPr lang="es-ES" dirty="0"/>
              <a:t>define el término falla como cualquier cambio no planeado en las variables de operación de un sistema de potencia, también es llamada perturbación y es causada por: </a:t>
            </a:r>
            <a:endParaRPr lang="es-ES" dirty="0" smtClean="0"/>
          </a:p>
          <a:p>
            <a:pPr algn="just"/>
            <a:endParaRPr lang="es-ES" dirty="0"/>
          </a:p>
          <a:p>
            <a:pPr algn="just"/>
            <a:r>
              <a:rPr lang="es-ES" dirty="0" smtClean="0"/>
              <a:t>1.- Falla </a:t>
            </a:r>
            <a:r>
              <a:rPr lang="es-ES" dirty="0"/>
              <a:t>en el sistema de potencia (Cortocircuito</a:t>
            </a:r>
            <a:r>
              <a:rPr lang="es-ES" dirty="0" smtClean="0"/>
              <a:t>).</a:t>
            </a:r>
          </a:p>
          <a:p>
            <a:pPr algn="just"/>
            <a:r>
              <a:rPr lang="es-ES" dirty="0" smtClean="0"/>
              <a:t>2.- Falla </a:t>
            </a:r>
            <a:r>
              <a:rPr lang="es-ES" dirty="0"/>
              <a:t>extraña al sistema de potencia (En equipo de protección</a:t>
            </a:r>
            <a:r>
              <a:rPr lang="es-ES" dirty="0" smtClean="0"/>
              <a:t>).</a:t>
            </a:r>
          </a:p>
          <a:p>
            <a:pPr algn="just"/>
            <a:r>
              <a:rPr lang="es-ES" dirty="0" smtClean="0"/>
              <a:t>3.- Falla </a:t>
            </a:r>
            <a:r>
              <a:rPr lang="es-ES" dirty="0"/>
              <a:t>de la red (Sobrecarga, fluctuación de carga, rayos, contaminación, sabotajes, daños). </a:t>
            </a:r>
            <a:endParaRPr lang="es-CL" dirty="0"/>
          </a:p>
        </p:txBody>
      </p:sp>
    </p:spTree>
    <p:extLst>
      <p:ext uri="{BB962C8B-B14F-4D97-AF65-F5344CB8AC3E}">
        <p14:creationId xmlns:p14="http://schemas.microsoft.com/office/powerpoint/2010/main" val="42927635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69273" y="1824173"/>
            <a:ext cx="8936182" cy="4801314"/>
          </a:xfrm>
          <a:prstGeom prst="rect">
            <a:avLst/>
          </a:prstGeom>
        </p:spPr>
        <p:txBody>
          <a:bodyPr wrap="square">
            <a:spAutoFit/>
          </a:bodyPr>
          <a:lstStyle/>
          <a:p>
            <a:pPr algn="just"/>
            <a:r>
              <a:rPr lang="es-ES" b="1" dirty="0"/>
              <a:t>CONSECUENCIAS DE LAS </a:t>
            </a:r>
            <a:r>
              <a:rPr lang="es-ES" b="1" dirty="0" smtClean="0"/>
              <a:t>FALLAS:</a:t>
            </a:r>
          </a:p>
          <a:p>
            <a:pPr algn="just"/>
            <a:endParaRPr lang="es-ES" dirty="0"/>
          </a:p>
          <a:p>
            <a:pPr algn="just"/>
            <a:r>
              <a:rPr lang="es-ES" dirty="0" smtClean="0"/>
              <a:t>Al </a:t>
            </a:r>
            <a:r>
              <a:rPr lang="es-ES" dirty="0"/>
              <a:t>cambiar las condiciones de operación de un sistema eléctrico se presentan consecuencias no deseadas que alteran el equilibrio esperado, ellas son</a:t>
            </a:r>
            <a:r>
              <a:rPr lang="es-ES" dirty="0" smtClean="0"/>
              <a:t>:</a:t>
            </a:r>
          </a:p>
          <a:p>
            <a:pPr algn="just"/>
            <a:endParaRPr lang="es-ES" dirty="0"/>
          </a:p>
          <a:p>
            <a:pPr algn="just"/>
            <a:r>
              <a:rPr lang="es-ES" dirty="0" smtClean="0"/>
              <a:t>• </a:t>
            </a:r>
            <a:r>
              <a:rPr lang="es-ES" dirty="0"/>
              <a:t>Las corrientes de cortocircuito causan sobrecalentamiento y la quema de conductores y equipos asociados, aumento en las flechas de conductores (Efectos térmicos), movimientos en conductores, cadenas de aisladores y equipos (Efectos dinámicos). </a:t>
            </a:r>
            <a:endParaRPr lang="es-ES" dirty="0" smtClean="0"/>
          </a:p>
          <a:p>
            <a:pPr algn="just"/>
            <a:r>
              <a:rPr lang="es-ES" dirty="0" smtClean="0"/>
              <a:t>• </a:t>
            </a:r>
            <a:r>
              <a:rPr lang="es-ES" dirty="0"/>
              <a:t>Fluctuaciones severas de voltaje. </a:t>
            </a:r>
            <a:endParaRPr lang="es-ES" dirty="0" smtClean="0"/>
          </a:p>
          <a:p>
            <a:pPr algn="just"/>
            <a:r>
              <a:rPr lang="es-ES" dirty="0" smtClean="0"/>
              <a:t>• Desbalanceo </a:t>
            </a:r>
            <a:r>
              <a:rPr lang="es-ES" dirty="0"/>
              <a:t>que ocasionan operación indebida de equipos. </a:t>
            </a:r>
            <a:endParaRPr lang="es-ES" dirty="0" smtClean="0"/>
          </a:p>
          <a:p>
            <a:pPr algn="just"/>
            <a:r>
              <a:rPr lang="es-ES" dirty="0" smtClean="0"/>
              <a:t>• </a:t>
            </a:r>
            <a:r>
              <a:rPr lang="es-ES" dirty="0"/>
              <a:t>Fluctuaciones de Potencia. </a:t>
            </a:r>
            <a:endParaRPr lang="es-ES" dirty="0" smtClean="0"/>
          </a:p>
          <a:p>
            <a:pPr algn="just"/>
            <a:r>
              <a:rPr lang="es-ES" dirty="0" smtClean="0"/>
              <a:t>• </a:t>
            </a:r>
            <a:r>
              <a:rPr lang="es-ES" dirty="0"/>
              <a:t>Inestabilidad del sistema de potencia. </a:t>
            </a:r>
            <a:endParaRPr lang="es-ES" dirty="0" smtClean="0"/>
          </a:p>
          <a:p>
            <a:pPr algn="just"/>
            <a:r>
              <a:rPr lang="es-ES" dirty="0" smtClean="0"/>
              <a:t>• </a:t>
            </a:r>
            <a:r>
              <a:rPr lang="es-ES" dirty="0"/>
              <a:t>Prolongados cortes de energía que causan desde simples incomodidades hasta grandes pérdidas económicas a los usuarios, dependiendo de si este es residencial, comercial o industrial. </a:t>
            </a:r>
            <a:endParaRPr lang="es-ES" dirty="0" smtClean="0"/>
          </a:p>
          <a:p>
            <a:pPr algn="just"/>
            <a:r>
              <a:rPr lang="es-ES" dirty="0" smtClean="0"/>
              <a:t>• </a:t>
            </a:r>
            <a:r>
              <a:rPr lang="es-ES" dirty="0"/>
              <a:t>Daños graves a equipos y personas. </a:t>
            </a:r>
            <a:endParaRPr lang="es-ES" dirty="0" smtClean="0"/>
          </a:p>
          <a:p>
            <a:pPr algn="just"/>
            <a:r>
              <a:rPr lang="es-ES" dirty="0" smtClean="0"/>
              <a:t>• </a:t>
            </a:r>
            <a:r>
              <a:rPr lang="es-ES" dirty="0"/>
              <a:t>Aparición de tensiones peligrosas en diferentes puntos del sistema.</a:t>
            </a:r>
            <a:endParaRPr lang="es-CL" dirty="0"/>
          </a:p>
        </p:txBody>
      </p:sp>
    </p:spTree>
    <p:extLst>
      <p:ext uri="{BB962C8B-B14F-4D97-AF65-F5344CB8AC3E}">
        <p14:creationId xmlns:p14="http://schemas.microsoft.com/office/powerpoint/2010/main" val="40776823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142810" y="2549857"/>
            <a:ext cx="8848790" cy="2308324"/>
          </a:xfrm>
          <a:prstGeom prst="rect">
            <a:avLst/>
          </a:prstGeom>
        </p:spPr>
        <p:txBody>
          <a:bodyPr wrap="square">
            <a:spAutoFit/>
          </a:bodyPr>
          <a:lstStyle/>
          <a:p>
            <a:pPr algn="just"/>
            <a:r>
              <a:rPr lang="es-ES" b="1" dirty="0"/>
              <a:t>Causas de las </a:t>
            </a:r>
            <a:r>
              <a:rPr lang="es-ES" b="1" dirty="0" smtClean="0"/>
              <a:t>fallas</a:t>
            </a:r>
            <a:r>
              <a:rPr lang="es-ES" b="1" dirty="0"/>
              <a:t>:</a:t>
            </a:r>
            <a:endParaRPr lang="es-ES" b="1" dirty="0" smtClean="0"/>
          </a:p>
          <a:p>
            <a:pPr algn="just"/>
            <a:endParaRPr lang="es-ES" dirty="0"/>
          </a:p>
          <a:p>
            <a:pPr marL="342900" indent="-342900" algn="just">
              <a:buAutoNum type="arabicPeriod"/>
            </a:pPr>
            <a:r>
              <a:rPr lang="es-ES" dirty="0" smtClean="0"/>
              <a:t>Sobre voltajes </a:t>
            </a:r>
            <a:r>
              <a:rPr lang="es-ES" dirty="0"/>
              <a:t>debido a las descargas atmosféricas</a:t>
            </a:r>
            <a:r>
              <a:rPr lang="es-ES" dirty="0" smtClean="0"/>
              <a:t>.</a:t>
            </a:r>
          </a:p>
          <a:p>
            <a:pPr marL="342900" indent="-342900" algn="just">
              <a:buAutoNum type="arabicPeriod"/>
            </a:pPr>
            <a:r>
              <a:rPr lang="es-ES" dirty="0" smtClean="0"/>
              <a:t>Sobre voltajes </a:t>
            </a:r>
            <a:r>
              <a:rPr lang="es-ES" dirty="0"/>
              <a:t>debido </a:t>
            </a:r>
            <a:r>
              <a:rPr lang="es-ES" dirty="0" smtClean="0"/>
              <a:t>a conmutación </a:t>
            </a:r>
            <a:r>
              <a:rPr lang="es-ES" dirty="0"/>
              <a:t>y a la </a:t>
            </a:r>
            <a:r>
              <a:rPr lang="es-ES" dirty="0" smtClean="0"/>
              <a:t>ferro resonancia</a:t>
            </a:r>
            <a:r>
              <a:rPr lang="es-ES" dirty="0"/>
              <a:t>. </a:t>
            </a:r>
            <a:endParaRPr lang="es-ES" dirty="0" smtClean="0"/>
          </a:p>
          <a:p>
            <a:pPr marL="342900" indent="-342900" algn="just">
              <a:buAutoNum type="arabicPeriod"/>
            </a:pPr>
            <a:r>
              <a:rPr lang="es-ES" dirty="0" smtClean="0"/>
              <a:t>Rompimiento </a:t>
            </a:r>
            <a:r>
              <a:rPr lang="es-ES" dirty="0"/>
              <a:t>de conductores, aisladores y estructuras de soporte debido a vientos, sismos, hielo, árboles, automóviles, equipos de excavación, vandalismo, etc</a:t>
            </a:r>
            <a:r>
              <a:rPr lang="es-ES" dirty="0" smtClean="0"/>
              <a:t>.</a:t>
            </a:r>
          </a:p>
          <a:p>
            <a:pPr marL="342900" indent="-342900" algn="just">
              <a:buAutoNum type="arabicPeriod"/>
            </a:pPr>
            <a:r>
              <a:rPr lang="es-ES" dirty="0" smtClean="0"/>
              <a:t>Daño </a:t>
            </a:r>
            <a:r>
              <a:rPr lang="es-ES" dirty="0"/>
              <a:t>de aislamientos causado por roedores, aves, serpientes, etc. </a:t>
            </a:r>
            <a:endParaRPr lang="es-ES" dirty="0" smtClean="0"/>
          </a:p>
          <a:p>
            <a:pPr marL="342900" indent="-342900" algn="just">
              <a:buAutoNum type="arabicPeriod"/>
            </a:pPr>
            <a:r>
              <a:rPr lang="es-ES" dirty="0" smtClean="0"/>
              <a:t>Incendio</a:t>
            </a:r>
            <a:r>
              <a:rPr lang="es-ES" dirty="0"/>
              <a:t>. 6. Fallas de equipos y errores de cableado. </a:t>
            </a:r>
            <a:endParaRPr lang="es-CL" dirty="0"/>
          </a:p>
        </p:txBody>
      </p:sp>
      <p:sp>
        <p:nvSpPr>
          <p:cNvPr id="4" name="8 Rectángulo"/>
          <p:cNvSpPr/>
          <p:nvPr/>
        </p:nvSpPr>
        <p:spPr>
          <a:xfrm>
            <a:off x="142810" y="2021352"/>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Consideraciones de un sistema de protección:</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5" name="Imagen 4"/>
          <p:cNvPicPr>
            <a:picLocks noChangeAspect="1"/>
          </p:cNvPicPr>
          <p:nvPr/>
        </p:nvPicPr>
        <p:blipFill>
          <a:blip r:embed="rId2"/>
          <a:stretch>
            <a:fillRect/>
          </a:stretch>
        </p:blipFill>
        <p:spPr>
          <a:xfrm>
            <a:off x="5860472" y="4649785"/>
            <a:ext cx="2604655" cy="2180140"/>
          </a:xfrm>
          <a:prstGeom prst="rect">
            <a:avLst/>
          </a:prstGeom>
        </p:spPr>
      </p:pic>
    </p:spTree>
    <p:extLst>
      <p:ext uri="{BB962C8B-B14F-4D97-AF65-F5344CB8AC3E}">
        <p14:creationId xmlns:p14="http://schemas.microsoft.com/office/powerpoint/2010/main" val="26816059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8 Rectángulo"/>
          <p:cNvSpPr/>
          <p:nvPr/>
        </p:nvSpPr>
        <p:spPr>
          <a:xfrm>
            <a:off x="142810" y="1730397"/>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Clases de fallas:</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
        <p:nvSpPr>
          <p:cNvPr id="6" name="Rectángulo 5"/>
          <p:cNvSpPr/>
          <p:nvPr/>
        </p:nvSpPr>
        <p:spPr>
          <a:xfrm>
            <a:off x="184373" y="2080046"/>
            <a:ext cx="8807227" cy="3693319"/>
          </a:xfrm>
          <a:prstGeom prst="rect">
            <a:avLst/>
          </a:prstGeom>
        </p:spPr>
        <p:txBody>
          <a:bodyPr wrap="square">
            <a:spAutoFit/>
          </a:bodyPr>
          <a:lstStyle/>
          <a:p>
            <a:pPr algn="just"/>
            <a:r>
              <a:rPr lang="es-ES" b="1" dirty="0" smtClean="0"/>
              <a:t>Fallas </a:t>
            </a:r>
            <a:r>
              <a:rPr lang="es-ES" b="1" dirty="0"/>
              <a:t>temporales: </a:t>
            </a:r>
            <a:endParaRPr lang="es-ES" b="1" dirty="0" smtClean="0"/>
          </a:p>
          <a:p>
            <a:pPr algn="just"/>
            <a:endParaRPr lang="es-ES" dirty="0"/>
          </a:p>
          <a:p>
            <a:pPr algn="just"/>
            <a:r>
              <a:rPr lang="es-ES" dirty="0" smtClean="0"/>
              <a:t>Son </a:t>
            </a:r>
            <a:r>
              <a:rPr lang="es-ES" dirty="0"/>
              <a:t>las fallas que pueden ser despejadas antes de que ocurran serios daños, o porque se </a:t>
            </a:r>
            <a:r>
              <a:rPr lang="es-ES" dirty="0" smtClean="0"/>
              <a:t>auto despejan </a:t>
            </a:r>
            <a:r>
              <a:rPr lang="es-ES" dirty="0"/>
              <a:t>o por la operación de dispositivos de despeje de falla que operan lo suficientemente rápido para prevenir los daños. </a:t>
            </a:r>
            <a:endParaRPr lang="es-ES" dirty="0" smtClean="0"/>
          </a:p>
          <a:p>
            <a:pPr algn="just"/>
            <a:endParaRPr lang="es-ES" dirty="0"/>
          </a:p>
          <a:p>
            <a:pPr algn="just"/>
            <a:r>
              <a:rPr lang="es-ES" dirty="0" smtClean="0"/>
              <a:t>Algunos </a:t>
            </a:r>
            <a:r>
              <a:rPr lang="es-ES" dirty="0"/>
              <a:t>ejemplos son: arqueos en la superficie de los aisladores iniciados por las descargas atmosféricas, balanceo de conductores y contactos momentáneos de ramas de árboles con los conductores. </a:t>
            </a:r>
            <a:endParaRPr lang="es-ES" dirty="0" smtClean="0"/>
          </a:p>
          <a:p>
            <a:pPr algn="just"/>
            <a:endParaRPr lang="es-ES" dirty="0"/>
          </a:p>
          <a:p>
            <a:pPr algn="just"/>
            <a:r>
              <a:rPr lang="es-ES" dirty="0" smtClean="0"/>
              <a:t>La </a:t>
            </a:r>
            <a:r>
              <a:rPr lang="es-ES" dirty="0"/>
              <a:t>mayoría de las fallas en líneas aéreas son de </a:t>
            </a:r>
            <a:r>
              <a:rPr lang="es-ES" dirty="0" smtClean="0"/>
              <a:t>carácter </a:t>
            </a:r>
            <a:r>
              <a:rPr lang="es-ES" dirty="0"/>
              <a:t>temporal pero pueden convertirse en permanentes si no se despejan rápidamente, o porque se </a:t>
            </a:r>
            <a:r>
              <a:rPr lang="es-ES" dirty="0" smtClean="0"/>
              <a:t>auto despejan </a:t>
            </a:r>
            <a:r>
              <a:rPr lang="es-ES" dirty="0"/>
              <a:t>o porque </a:t>
            </a:r>
            <a:r>
              <a:rPr lang="es-ES" dirty="0" smtClean="0"/>
              <a:t>actúan </a:t>
            </a:r>
            <a:r>
              <a:rPr lang="es-ES" dirty="0"/>
              <a:t>las protecciones de </a:t>
            </a:r>
            <a:r>
              <a:rPr lang="es-ES" dirty="0" smtClean="0"/>
              <a:t>sobre corriente. </a:t>
            </a:r>
            <a:endParaRPr lang="es-CL" dirty="0"/>
          </a:p>
        </p:txBody>
      </p:sp>
      <p:pic>
        <p:nvPicPr>
          <p:cNvPr id="7" name="Imagen 6"/>
          <p:cNvPicPr>
            <a:picLocks noChangeAspect="1"/>
          </p:cNvPicPr>
          <p:nvPr/>
        </p:nvPicPr>
        <p:blipFill>
          <a:blip r:embed="rId2"/>
          <a:stretch>
            <a:fillRect/>
          </a:stretch>
        </p:blipFill>
        <p:spPr>
          <a:xfrm>
            <a:off x="6539356" y="5458823"/>
            <a:ext cx="2369126" cy="1533392"/>
          </a:xfrm>
          <a:prstGeom prst="rect">
            <a:avLst/>
          </a:prstGeom>
        </p:spPr>
      </p:pic>
      <p:pic>
        <p:nvPicPr>
          <p:cNvPr id="8" name="Imagen 7"/>
          <p:cNvPicPr>
            <a:picLocks noChangeAspect="1"/>
          </p:cNvPicPr>
          <p:nvPr/>
        </p:nvPicPr>
        <p:blipFill>
          <a:blip r:embed="rId3"/>
          <a:stretch>
            <a:fillRect/>
          </a:stretch>
        </p:blipFill>
        <p:spPr>
          <a:xfrm>
            <a:off x="4932224" y="5480855"/>
            <a:ext cx="1477758" cy="1501029"/>
          </a:xfrm>
          <a:prstGeom prst="rect">
            <a:avLst/>
          </a:prstGeom>
        </p:spPr>
      </p:pic>
    </p:spTree>
    <p:extLst>
      <p:ext uri="{BB962C8B-B14F-4D97-AF65-F5344CB8AC3E}">
        <p14:creationId xmlns:p14="http://schemas.microsoft.com/office/powerpoint/2010/main" val="1223541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8 Rectángulo"/>
          <p:cNvSpPr/>
          <p:nvPr/>
        </p:nvSpPr>
        <p:spPr>
          <a:xfrm>
            <a:off x="142810" y="2021352"/>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Clases de fallas:</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
        <p:nvSpPr>
          <p:cNvPr id="6" name="Rectángulo 5"/>
          <p:cNvSpPr/>
          <p:nvPr/>
        </p:nvSpPr>
        <p:spPr>
          <a:xfrm>
            <a:off x="184373" y="2481826"/>
            <a:ext cx="8807227" cy="2308324"/>
          </a:xfrm>
          <a:prstGeom prst="rect">
            <a:avLst/>
          </a:prstGeom>
        </p:spPr>
        <p:txBody>
          <a:bodyPr wrap="square">
            <a:spAutoFit/>
          </a:bodyPr>
          <a:lstStyle/>
          <a:p>
            <a:pPr algn="just"/>
            <a:r>
              <a:rPr lang="es-ES" b="1" dirty="0" smtClean="0"/>
              <a:t>Fallas </a:t>
            </a:r>
            <a:r>
              <a:rPr lang="es-ES" b="1" dirty="0"/>
              <a:t>permanentes</a:t>
            </a:r>
            <a:r>
              <a:rPr lang="es-ES" b="1" dirty="0" smtClean="0"/>
              <a:t>:</a:t>
            </a:r>
          </a:p>
          <a:p>
            <a:pPr algn="just"/>
            <a:endParaRPr lang="es-ES" b="1" dirty="0"/>
          </a:p>
          <a:p>
            <a:pPr algn="just"/>
            <a:r>
              <a:rPr lang="es-ES" dirty="0" smtClean="0"/>
              <a:t>Son </a:t>
            </a:r>
            <a:r>
              <a:rPr lang="es-ES" dirty="0"/>
              <a:t>aquellas que persisten a pesar de la velocidad a la cual el circuito es </a:t>
            </a:r>
            <a:r>
              <a:rPr lang="es-ES" dirty="0" smtClean="0"/>
              <a:t>des energizado </a:t>
            </a:r>
            <a:r>
              <a:rPr lang="es-ES" dirty="0"/>
              <a:t>o el número de veces que el circuito es </a:t>
            </a:r>
            <a:r>
              <a:rPr lang="es-ES" dirty="0" smtClean="0"/>
              <a:t>des energizado</a:t>
            </a:r>
            <a:r>
              <a:rPr lang="es-ES" dirty="0"/>
              <a:t>. </a:t>
            </a:r>
            <a:endParaRPr lang="es-ES" dirty="0" smtClean="0"/>
          </a:p>
          <a:p>
            <a:pPr algn="just"/>
            <a:endParaRPr lang="es-ES" dirty="0"/>
          </a:p>
          <a:p>
            <a:pPr algn="just"/>
            <a:r>
              <a:rPr lang="es-ES" dirty="0" smtClean="0"/>
              <a:t>Algunos </a:t>
            </a:r>
            <a:r>
              <a:rPr lang="es-ES" dirty="0"/>
              <a:t>ejemplos: cuando dos o más conductores desnudos en un sistema aéreo entran en contacto debido a rotura de conductores, crucetas o postes; los arcos entre fases pueden originar fallas permanentes, ramas de árboles sobre la línea, etc. </a:t>
            </a:r>
            <a:endParaRPr lang="es-ES" dirty="0" smtClean="0"/>
          </a:p>
        </p:txBody>
      </p:sp>
      <p:pic>
        <p:nvPicPr>
          <p:cNvPr id="3" name="Imagen 2"/>
          <p:cNvPicPr>
            <a:picLocks noChangeAspect="1"/>
          </p:cNvPicPr>
          <p:nvPr/>
        </p:nvPicPr>
        <p:blipFill>
          <a:blip r:embed="rId2"/>
          <a:stretch>
            <a:fillRect/>
          </a:stretch>
        </p:blipFill>
        <p:spPr>
          <a:xfrm>
            <a:off x="6124191" y="4790150"/>
            <a:ext cx="2663582" cy="2109414"/>
          </a:xfrm>
          <a:prstGeom prst="rect">
            <a:avLst/>
          </a:prstGeom>
        </p:spPr>
      </p:pic>
      <p:pic>
        <p:nvPicPr>
          <p:cNvPr id="5" name="Imagen 4"/>
          <p:cNvPicPr>
            <a:picLocks noChangeAspect="1"/>
          </p:cNvPicPr>
          <p:nvPr/>
        </p:nvPicPr>
        <p:blipFill>
          <a:blip r:embed="rId3"/>
          <a:stretch>
            <a:fillRect/>
          </a:stretch>
        </p:blipFill>
        <p:spPr>
          <a:xfrm>
            <a:off x="484907" y="4790149"/>
            <a:ext cx="4982672" cy="2090431"/>
          </a:xfrm>
          <a:prstGeom prst="rect">
            <a:avLst/>
          </a:prstGeom>
        </p:spPr>
      </p:pic>
    </p:spTree>
    <p:extLst>
      <p:ext uri="{BB962C8B-B14F-4D97-AF65-F5344CB8AC3E}">
        <p14:creationId xmlns:p14="http://schemas.microsoft.com/office/powerpoint/2010/main" val="27467666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Rectángulo 6"/>
          <p:cNvSpPr/>
          <p:nvPr/>
        </p:nvSpPr>
        <p:spPr>
          <a:xfrm>
            <a:off x="374073" y="1880119"/>
            <a:ext cx="4572000" cy="3693319"/>
          </a:xfrm>
          <a:prstGeom prst="rect">
            <a:avLst/>
          </a:prstGeom>
        </p:spPr>
        <p:txBody>
          <a:bodyPr>
            <a:spAutoFit/>
          </a:bodyPr>
          <a:lstStyle/>
          <a:p>
            <a:r>
              <a:rPr lang="es-ES" b="1" dirty="0"/>
              <a:t>Funciones de un sistema de </a:t>
            </a:r>
            <a:r>
              <a:rPr lang="es-ES" b="1" dirty="0" smtClean="0"/>
              <a:t>protección:</a:t>
            </a:r>
          </a:p>
          <a:p>
            <a:endParaRPr lang="es-ES" dirty="0"/>
          </a:p>
          <a:p>
            <a:pPr marL="342900" indent="-342900">
              <a:buAutoNum type="arabicPeriod"/>
            </a:pPr>
            <a:r>
              <a:rPr lang="es-ES" dirty="0" smtClean="0"/>
              <a:t>Aislar </a:t>
            </a:r>
            <a:r>
              <a:rPr lang="es-ES" dirty="0"/>
              <a:t>las fallas permanentes. </a:t>
            </a:r>
            <a:endParaRPr lang="es-ES" dirty="0" smtClean="0"/>
          </a:p>
          <a:p>
            <a:pPr marL="342900" indent="-342900">
              <a:buAutoNum type="arabicPeriod"/>
            </a:pPr>
            <a:r>
              <a:rPr lang="es-ES" dirty="0" smtClean="0"/>
              <a:t>Minimizar </a:t>
            </a:r>
            <a:r>
              <a:rPr lang="es-ES" dirty="0"/>
              <a:t>el número de salidas y de fallas </a:t>
            </a:r>
            <a:r>
              <a:rPr lang="es-ES" dirty="0" smtClean="0"/>
              <a:t>permanentes.</a:t>
            </a:r>
          </a:p>
          <a:p>
            <a:pPr marL="342900" indent="-342900">
              <a:buAutoNum type="arabicPeriod"/>
            </a:pPr>
            <a:r>
              <a:rPr lang="es-ES" dirty="0" smtClean="0"/>
              <a:t>Minimizar </a:t>
            </a:r>
            <a:r>
              <a:rPr lang="es-ES" dirty="0"/>
              <a:t>el tiempo de localización de las </a:t>
            </a:r>
            <a:r>
              <a:rPr lang="es-ES" dirty="0" smtClean="0"/>
              <a:t>fallas.</a:t>
            </a:r>
          </a:p>
          <a:p>
            <a:pPr marL="342900" indent="-342900">
              <a:buAutoNum type="arabicPeriod"/>
            </a:pPr>
            <a:r>
              <a:rPr lang="es-ES" dirty="0" smtClean="0"/>
              <a:t>Prevenir </a:t>
            </a:r>
            <a:r>
              <a:rPr lang="es-ES" dirty="0"/>
              <a:t>daños a los </a:t>
            </a:r>
            <a:r>
              <a:rPr lang="es-ES" dirty="0" smtClean="0"/>
              <a:t>equipos.</a:t>
            </a:r>
          </a:p>
          <a:p>
            <a:pPr marL="342900" indent="-342900">
              <a:buAutoNum type="arabicPeriod"/>
            </a:pPr>
            <a:r>
              <a:rPr lang="es-ES" dirty="0" smtClean="0"/>
              <a:t>Minimizar </a:t>
            </a:r>
            <a:r>
              <a:rPr lang="es-ES" dirty="0"/>
              <a:t>la probabilidad de rotura de </a:t>
            </a:r>
            <a:r>
              <a:rPr lang="es-ES" dirty="0" smtClean="0"/>
              <a:t>conductores.</a:t>
            </a:r>
          </a:p>
          <a:p>
            <a:pPr marL="342900" indent="-342900">
              <a:buAutoNum type="arabicPeriod"/>
            </a:pPr>
            <a:r>
              <a:rPr lang="es-ES" dirty="0" smtClean="0"/>
              <a:t>Minimizar </a:t>
            </a:r>
            <a:r>
              <a:rPr lang="es-ES" dirty="0"/>
              <a:t>la probabilidad de falla </a:t>
            </a:r>
            <a:r>
              <a:rPr lang="es-ES" dirty="0" smtClean="0"/>
              <a:t>disruptiva.</a:t>
            </a:r>
          </a:p>
          <a:p>
            <a:pPr marL="342900" indent="-342900">
              <a:buAutoNum type="arabicPeriod"/>
            </a:pPr>
            <a:r>
              <a:rPr lang="es-ES" dirty="0" smtClean="0"/>
              <a:t>Minimizar </a:t>
            </a:r>
            <a:r>
              <a:rPr lang="es-ES" dirty="0"/>
              <a:t>los riesgos. </a:t>
            </a:r>
            <a:endParaRPr lang="es-CL" dirty="0"/>
          </a:p>
        </p:txBody>
      </p:sp>
      <p:pic>
        <p:nvPicPr>
          <p:cNvPr id="6" name="Imagen 5"/>
          <p:cNvPicPr>
            <a:picLocks noChangeAspect="1"/>
          </p:cNvPicPr>
          <p:nvPr/>
        </p:nvPicPr>
        <p:blipFill>
          <a:blip r:embed="rId2"/>
          <a:stretch>
            <a:fillRect/>
          </a:stretch>
        </p:blipFill>
        <p:spPr>
          <a:xfrm>
            <a:off x="5819153" y="2548109"/>
            <a:ext cx="2715004" cy="3724795"/>
          </a:xfrm>
          <a:prstGeom prst="rect">
            <a:avLst/>
          </a:prstGeom>
        </p:spPr>
      </p:pic>
    </p:spTree>
    <p:extLst>
      <p:ext uri="{BB962C8B-B14F-4D97-AF65-F5344CB8AC3E}">
        <p14:creationId xmlns:p14="http://schemas.microsoft.com/office/powerpoint/2010/main" val="20016016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0" name="Rectángulo 9"/>
          <p:cNvSpPr/>
          <p:nvPr/>
        </p:nvSpPr>
        <p:spPr>
          <a:xfrm>
            <a:off x="138545" y="1824173"/>
            <a:ext cx="3172691" cy="4247317"/>
          </a:xfrm>
          <a:prstGeom prst="rect">
            <a:avLst/>
          </a:prstGeom>
        </p:spPr>
        <p:txBody>
          <a:bodyPr wrap="square">
            <a:spAutoFit/>
          </a:bodyPr>
          <a:lstStyle/>
          <a:p>
            <a:pPr algn="just"/>
            <a:r>
              <a:rPr lang="es-ES" b="1" dirty="0" smtClean="0">
                <a:solidFill>
                  <a:srgbClr val="222222"/>
                </a:solidFill>
              </a:rPr>
              <a:t>Interruptor termo magnético:</a:t>
            </a:r>
          </a:p>
          <a:p>
            <a:pPr algn="just"/>
            <a:endParaRPr lang="es-ES" dirty="0">
              <a:solidFill>
                <a:srgbClr val="222222"/>
              </a:solidFill>
            </a:endParaRPr>
          </a:p>
          <a:p>
            <a:pPr algn="just"/>
            <a:r>
              <a:rPr lang="es-ES" dirty="0" smtClean="0">
                <a:solidFill>
                  <a:srgbClr val="222222"/>
                </a:solidFill>
              </a:rPr>
              <a:t>Diferencia</a:t>
            </a:r>
            <a:r>
              <a:rPr lang="es-ES" dirty="0">
                <a:solidFill>
                  <a:srgbClr val="222222"/>
                </a:solidFill>
              </a:rPr>
              <a:t> entre cortocircuito y sobrecarga. Una de las principales diferencias entre </a:t>
            </a:r>
            <a:r>
              <a:rPr lang="es-ES" dirty="0" smtClean="0">
                <a:solidFill>
                  <a:srgbClr val="222222"/>
                </a:solidFill>
              </a:rPr>
              <a:t>el corto circuito </a:t>
            </a:r>
            <a:r>
              <a:rPr lang="es-ES" dirty="0">
                <a:solidFill>
                  <a:srgbClr val="222222"/>
                </a:solidFill>
              </a:rPr>
              <a:t>y la sobrecarga es que </a:t>
            </a:r>
            <a:endParaRPr lang="es-ES" dirty="0" smtClean="0">
              <a:solidFill>
                <a:srgbClr val="222222"/>
              </a:solidFill>
            </a:endParaRPr>
          </a:p>
          <a:p>
            <a:pPr algn="just"/>
            <a:endParaRPr lang="es-ES" dirty="0">
              <a:solidFill>
                <a:srgbClr val="222222"/>
              </a:solidFill>
            </a:endParaRPr>
          </a:p>
          <a:p>
            <a:pPr algn="just"/>
            <a:r>
              <a:rPr lang="es-ES" b="1" dirty="0" smtClean="0">
                <a:solidFill>
                  <a:srgbClr val="222222"/>
                </a:solidFill>
              </a:rPr>
              <a:t>El</a:t>
            </a:r>
            <a:r>
              <a:rPr lang="es-ES" b="1" dirty="0">
                <a:solidFill>
                  <a:srgbClr val="222222"/>
                </a:solidFill>
              </a:rPr>
              <a:t> cortocircuito se produce debido a la falla entre las líneas o línea a </a:t>
            </a:r>
            <a:r>
              <a:rPr lang="es-ES" b="1" dirty="0" smtClean="0">
                <a:solidFill>
                  <a:srgbClr val="222222"/>
                </a:solidFill>
              </a:rPr>
              <a:t>tierra.</a:t>
            </a:r>
          </a:p>
          <a:p>
            <a:pPr algn="just"/>
            <a:endParaRPr lang="es-ES" dirty="0">
              <a:solidFill>
                <a:srgbClr val="222222"/>
              </a:solidFill>
            </a:endParaRPr>
          </a:p>
          <a:p>
            <a:pPr algn="just"/>
            <a:r>
              <a:rPr lang="es-ES" b="1" dirty="0" smtClean="0">
                <a:solidFill>
                  <a:srgbClr val="FF0000"/>
                </a:solidFill>
              </a:rPr>
              <a:t>La</a:t>
            </a:r>
            <a:r>
              <a:rPr lang="es-ES" b="1" dirty="0">
                <a:solidFill>
                  <a:srgbClr val="FF0000"/>
                </a:solidFill>
              </a:rPr>
              <a:t> sobrecarga significa que el equipo extrae el exceso de corriente del suministro.</a:t>
            </a:r>
            <a:endParaRPr lang="es-CL" b="1" dirty="0">
              <a:solidFill>
                <a:srgbClr val="FF0000"/>
              </a:solidFill>
            </a:endParaRPr>
          </a:p>
        </p:txBody>
      </p:sp>
      <p:pic>
        <p:nvPicPr>
          <p:cNvPr id="3" name="Imagen 2"/>
          <p:cNvPicPr>
            <a:picLocks noChangeAspect="1"/>
          </p:cNvPicPr>
          <p:nvPr/>
        </p:nvPicPr>
        <p:blipFill>
          <a:blip r:embed="rId2"/>
          <a:stretch>
            <a:fillRect/>
          </a:stretch>
        </p:blipFill>
        <p:spPr>
          <a:xfrm>
            <a:off x="3479470" y="1708732"/>
            <a:ext cx="3269673" cy="2249082"/>
          </a:xfrm>
          <a:prstGeom prst="rect">
            <a:avLst/>
          </a:prstGeom>
        </p:spPr>
      </p:pic>
      <p:pic>
        <p:nvPicPr>
          <p:cNvPr id="4" name="Imagen 3"/>
          <p:cNvPicPr>
            <a:picLocks noChangeAspect="1"/>
          </p:cNvPicPr>
          <p:nvPr/>
        </p:nvPicPr>
        <p:blipFill>
          <a:blip r:embed="rId3"/>
          <a:stretch>
            <a:fillRect/>
          </a:stretch>
        </p:blipFill>
        <p:spPr>
          <a:xfrm>
            <a:off x="6244243" y="3885244"/>
            <a:ext cx="2743583" cy="3062111"/>
          </a:xfrm>
          <a:prstGeom prst="rect">
            <a:avLst/>
          </a:prstGeom>
        </p:spPr>
      </p:pic>
    </p:spTree>
    <p:extLst>
      <p:ext uri="{BB962C8B-B14F-4D97-AF65-F5344CB8AC3E}">
        <p14:creationId xmlns:p14="http://schemas.microsoft.com/office/powerpoint/2010/main" val="15389681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Rectángulo 3"/>
          <p:cNvSpPr/>
          <p:nvPr/>
        </p:nvSpPr>
        <p:spPr>
          <a:xfrm>
            <a:off x="152400" y="1782608"/>
            <a:ext cx="8825346" cy="3139321"/>
          </a:xfrm>
          <a:prstGeom prst="rect">
            <a:avLst/>
          </a:prstGeom>
        </p:spPr>
        <p:txBody>
          <a:bodyPr wrap="square">
            <a:spAutoFit/>
          </a:bodyPr>
          <a:lstStyle/>
          <a:p>
            <a:pPr algn="just"/>
            <a:r>
              <a:rPr lang="es-ES" b="1" dirty="0">
                <a:solidFill>
                  <a:srgbClr val="222222"/>
                </a:solidFill>
                <a:latin typeface="Arial" panose="020B0604020202020204" pitchFamily="34" charset="0"/>
              </a:rPr>
              <a:t>Un interruptor </a:t>
            </a:r>
            <a:r>
              <a:rPr lang="es-ES" b="1" dirty="0" smtClean="0">
                <a:solidFill>
                  <a:srgbClr val="222222"/>
                </a:solidFill>
                <a:latin typeface="Arial" panose="020B0604020202020204" pitchFamily="34" charset="0"/>
              </a:rPr>
              <a:t>diferencial</a:t>
            </a:r>
            <a:r>
              <a:rPr lang="es-ES" dirty="0" smtClean="0">
                <a:solidFill>
                  <a:srgbClr val="222222"/>
                </a:solidFill>
                <a:latin typeface="Arial" panose="020B0604020202020204" pitchFamily="34" charset="0"/>
              </a:rPr>
              <a:t>:</a:t>
            </a:r>
          </a:p>
          <a:p>
            <a:pPr algn="just"/>
            <a:endParaRPr lang="es-ES" b="1" dirty="0">
              <a:solidFill>
                <a:srgbClr val="222222"/>
              </a:solidFill>
              <a:latin typeface="Arial" panose="020B0604020202020204" pitchFamily="34" charset="0"/>
            </a:endParaRPr>
          </a:p>
          <a:p>
            <a:pPr algn="just"/>
            <a:r>
              <a:rPr lang="es-ES" dirty="0" smtClean="0">
                <a:solidFill>
                  <a:srgbClr val="222222"/>
                </a:solidFill>
                <a:latin typeface="Arial" panose="020B0604020202020204" pitchFamily="34" charset="0"/>
              </a:rPr>
              <a:t>Corresponde a un dispositivo </a:t>
            </a:r>
            <a:r>
              <a:rPr lang="es-ES" dirty="0">
                <a:solidFill>
                  <a:srgbClr val="222222"/>
                </a:solidFill>
                <a:latin typeface="Arial" panose="020B0604020202020204" pitchFamily="34" charset="0"/>
              </a:rPr>
              <a:t>electromecánico que se instala en las instalaciones eléctricas de </a:t>
            </a:r>
            <a:r>
              <a:rPr lang="es-ES" dirty="0">
                <a:solidFill>
                  <a:srgbClr val="0B0080"/>
                </a:solidFill>
                <a:latin typeface="Arial" panose="020B0604020202020204" pitchFamily="34" charset="0"/>
                <a:hlinkClick r:id="rId2" tooltip="Corriente alterna"/>
              </a:rPr>
              <a:t>corriente alterna</a:t>
            </a:r>
            <a:r>
              <a:rPr lang="es-ES" dirty="0">
                <a:solidFill>
                  <a:srgbClr val="222222"/>
                </a:solidFill>
                <a:latin typeface="Arial" panose="020B0604020202020204" pitchFamily="34" charset="0"/>
              </a:rPr>
              <a:t> con el fin de proteger a las personas de accidentes provocados por el contacto con partes activas de la instalación (contacto directo) o con elementos sometidos a potencial debido, por ejemplo, a una derivación por falta de aislamiento de partes activas de la instalación (contacto indirecto). </a:t>
            </a:r>
            <a:endParaRPr lang="es-ES" dirty="0" smtClean="0">
              <a:solidFill>
                <a:srgbClr val="222222"/>
              </a:solidFill>
              <a:latin typeface="Arial" panose="020B0604020202020204" pitchFamily="34" charset="0"/>
            </a:endParaRPr>
          </a:p>
          <a:p>
            <a:pPr algn="just"/>
            <a:endParaRPr lang="es-ES" dirty="0">
              <a:solidFill>
                <a:srgbClr val="222222"/>
              </a:solidFill>
              <a:latin typeface="Arial" panose="020B0604020202020204" pitchFamily="34" charset="0"/>
            </a:endParaRPr>
          </a:p>
          <a:p>
            <a:pPr algn="just"/>
            <a:r>
              <a:rPr lang="es-ES" dirty="0" smtClean="0">
                <a:solidFill>
                  <a:srgbClr val="222222"/>
                </a:solidFill>
                <a:latin typeface="Arial" panose="020B0604020202020204" pitchFamily="34" charset="0"/>
              </a:rPr>
              <a:t>Es </a:t>
            </a:r>
            <a:r>
              <a:rPr lang="es-ES" dirty="0">
                <a:solidFill>
                  <a:srgbClr val="222222"/>
                </a:solidFill>
                <a:latin typeface="Arial" panose="020B0604020202020204" pitchFamily="34" charset="0"/>
              </a:rPr>
              <a:t>un dispositivo de protección muy importante en toda instalación, tanto doméstica, como industrial, que actúa conjuntamente con la puesta a tierra de enchufes y masas metálicas de todo aparato eléctrico. </a:t>
            </a:r>
            <a:endParaRPr lang="es-ES" b="0" i="0" dirty="0">
              <a:solidFill>
                <a:srgbClr val="222222"/>
              </a:solidFill>
              <a:effectLst/>
              <a:latin typeface="Arial" panose="020B0604020202020204" pitchFamily="34" charset="0"/>
            </a:endParaRPr>
          </a:p>
        </p:txBody>
      </p:sp>
      <p:pic>
        <p:nvPicPr>
          <p:cNvPr id="5" name="Imagen 4"/>
          <p:cNvPicPr>
            <a:picLocks noChangeAspect="1"/>
          </p:cNvPicPr>
          <p:nvPr/>
        </p:nvPicPr>
        <p:blipFill>
          <a:blip r:embed="rId3"/>
          <a:stretch>
            <a:fillRect/>
          </a:stretch>
        </p:blipFill>
        <p:spPr>
          <a:xfrm>
            <a:off x="5759237" y="4763564"/>
            <a:ext cx="2022764" cy="2080259"/>
          </a:xfrm>
          <a:prstGeom prst="rect">
            <a:avLst/>
          </a:prstGeom>
        </p:spPr>
      </p:pic>
    </p:spTree>
    <p:extLst>
      <p:ext uri="{BB962C8B-B14F-4D97-AF65-F5344CB8AC3E}">
        <p14:creationId xmlns:p14="http://schemas.microsoft.com/office/powerpoint/2010/main" val="21260056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6" name="Rectángulo 5"/>
          <p:cNvSpPr/>
          <p:nvPr/>
        </p:nvSpPr>
        <p:spPr>
          <a:xfrm>
            <a:off x="152400" y="1782608"/>
            <a:ext cx="8825346" cy="4524315"/>
          </a:xfrm>
          <a:prstGeom prst="rect">
            <a:avLst/>
          </a:prstGeom>
        </p:spPr>
        <p:txBody>
          <a:bodyPr wrap="square">
            <a:spAutoFit/>
          </a:bodyPr>
          <a:lstStyle/>
          <a:p>
            <a:pPr algn="just"/>
            <a:r>
              <a:rPr lang="es-ES" b="1" dirty="0" smtClean="0">
                <a:solidFill>
                  <a:srgbClr val="222222"/>
                </a:solidFill>
                <a:latin typeface="Arial" panose="020B0604020202020204" pitchFamily="34" charset="0"/>
              </a:rPr>
              <a:t>Protección contra contacto directo</a:t>
            </a:r>
            <a:r>
              <a:rPr lang="es-ES" dirty="0" smtClean="0">
                <a:solidFill>
                  <a:srgbClr val="222222"/>
                </a:solidFill>
                <a:latin typeface="Arial" panose="020B0604020202020204" pitchFamily="34" charset="0"/>
              </a:rPr>
              <a:t>:</a:t>
            </a:r>
          </a:p>
          <a:p>
            <a:pPr algn="just"/>
            <a:endParaRPr lang="es-ES" b="1" dirty="0">
              <a:solidFill>
                <a:srgbClr val="222222"/>
              </a:solidFill>
              <a:latin typeface="Arial" panose="020B0604020202020204" pitchFamily="34" charset="0"/>
            </a:endParaRPr>
          </a:p>
          <a:p>
            <a:pPr algn="just"/>
            <a:r>
              <a:rPr lang="es-ES" dirty="0" smtClean="0">
                <a:solidFill>
                  <a:srgbClr val="222222"/>
                </a:solidFill>
                <a:latin typeface="Arial" panose="020B0604020202020204" pitchFamily="34" charset="0"/>
              </a:rPr>
              <a:t>Son contactos de personas con partes activas de materiales o equipos. Para controlar lo anterior, se puede:</a:t>
            </a:r>
          </a:p>
          <a:p>
            <a:pPr algn="just"/>
            <a:endParaRPr lang="es-ES" b="0" i="0" dirty="0">
              <a:solidFill>
                <a:srgbClr val="222222"/>
              </a:solidFill>
              <a:effectLst/>
              <a:latin typeface="Arial" panose="020B0604020202020204" pitchFamily="34" charset="0"/>
            </a:endParaRPr>
          </a:p>
          <a:p>
            <a:pPr algn="just"/>
            <a:r>
              <a:rPr lang="es-ES" dirty="0" smtClean="0">
                <a:solidFill>
                  <a:srgbClr val="222222"/>
                </a:solidFill>
                <a:latin typeface="Arial" panose="020B0604020202020204" pitchFamily="34" charset="0"/>
              </a:rPr>
              <a:t>	1.- Alejamiento de personas de partes activas.</a:t>
            </a:r>
          </a:p>
          <a:p>
            <a:pPr algn="just"/>
            <a:r>
              <a:rPr lang="es-ES" b="0" i="0" dirty="0">
                <a:solidFill>
                  <a:srgbClr val="222222"/>
                </a:solidFill>
                <a:effectLst/>
                <a:latin typeface="Arial" panose="020B0604020202020204" pitchFamily="34" charset="0"/>
              </a:rPr>
              <a:t>	</a:t>
            </a:r>
            <a:r>
              <a:rPr lang="es-ES" b="0" i="0" dirty="0" smtClean="0">
                <a:solidFill>
                  <a:srgbClr val="222222"/>
                </a:solidFill>
                <a:effectLst/>
                <a:latin typeface="Arial" panose="020B0604020202020204" pitchFamily="34" charset="0"/>
              </a:rPr>
              <a:t>2.- Segregar para evitar contactos accidentales entre personas y fuentes.</a:t>
            </a:r>
          </a:p>
          <a:p>
            <a:pPr algn="just"/>
            <a:r>
              <a:rPr lang="es-ES" dirty="0">
                <a:solidFill>
                  <a:srgbClr val="222222"/>
                </a:solidFill>
                <a:latin typeface="Arial" panose="020B0604020202020204" pitchFamily="34" charset="0"/>
              </a:rPr>
              <a:t>	</a:t>
            </a:r>
            <a:r>
              <a:rPr lang="es-ES" dirty="0" smtClean="0">
                <a:solidFill>
                  <a:srgbClr val="222222"/>
                </a:solidFill>
                <a:latin typeface="Arial" panose="020B0604020202020204" pitchFamily="34" charset="0"/>
              </a:rPr>
              <a:t>3.- Aislamiento de partes energizadas.</a:t>
            </a:r>
          </a:p>
          <a:p>
            <a:pPr algn="just"/>
            <a:endParaRPr lang="es-ES" dirty="0">
              <a:solidFill>
                <a:srgbClr val="222222"/>
              </a:solidFill>
              <a:latin typeface="Arial" panose="020B0604020202020204" pitchFamily="34" charset="0"/>
            </a:endParaRPr>
          </a:p>
          <a:p>
            <a:pPr algn="just"/>
            <a:r>
              <a:rPr lang="es-ES" b="1" dirty="0" smtClean="0">
                <a:solidFill>
                  <a:srgbClr val="222222"/>
                </a:solidFill>
                <a:latin typeface="Arial" panose="020B0604020202020204" pitchFamily="34" charset="0"/>
              </a:rPr>
              <a:t>Protección contra contacto indirecto:</a:t>
            </a:r>
          </a:p>
          <a:p>
            <a:pPr algn="just"/>
            <a:endParaRPr lang="es-ES" dirty="0">
              <a:solidFill>
                <a:srgbClr val="222222"/>
              </a:solidFill>
              <a:latin typeface="Arial" panose="020B0604020202020204" pitchFamily="34" charset="0"/>
            </a:endParaRPr>
          </a:p>
          <a:p>
            <a:pPr algn="just"/>
            <a:r>
              <a:rPr lang="es-ES" dirty="0" smtClean="0">
                <a:solidFill>
                  <a:srgbClr val="222222"/>
                </a:solidFill>
                <a:latin typeface="Arial" panose="020B0604020202020204" pitchFamily="34" charset="0"/>
              </a:rPr>
              <a:t>Son contactos de personas con masas puestas accidentalmente bajo tensión.</a:t>
            </a:r>
          </a:p>
          <a:p>
            <a:pPr algn="just"/>
            <a:endParaRPr lang="es-ES" dirty="0">
              <a:solidFill>
                <a:srgbClr val="222222"/>
              </a:solidFill>
              <a:latin typeface="Arial" panose="020B0604020202020204" pitchFamily="34" charset="0"/>
            </a:endParaRPr>
          </a:p>
          <a:p>
            <a:pPr algn="just"/>
            <a:r>
              <a:rPr lang="es-ES" dirty="0" smtClean="0">
                <a:solidFill>
                  <a:srgbClr val="222222"/>
                </a:solidFill>
                <a:latin typeface="Arial" panose="020B0604020202020204" pitchFamily="34" charset="0"/>
              </a:rPr>
              <a:t>	1.- Puestas a tierra o a neutro de las masas y dispositivo de corte por 	intensidad o tensión de defecto (interruptor diferencial).</a:t>
            </a:r>
          </a:p>
          <a:p>
            <a:pPr algn="just"/>
            <a:r>
              <a:rPr lang="es-ES" dirty="0">
                <a:solidFill>
                  <a:srgbClr val="222222"/>
                </a:solidFill>
                <a:latin typeface="Arial" panose="020B0604020202020204" pitchFamily="34" charset="0"/>
              </a:rPr>
              <a:t>	</a:t>
            </a:r>
            <a:r>
              <a:rPr lang="es-ES" dirty="0" smtClean="0">
                <a:solidFill>
                  <a:srgbClr val="222222"/>
                </a:solidFill>
                <a:latin typeface="Arial" panose="020B0604020202020204" pitchFamily="34" charset="0"/>
              </a:rPr>
              <a:t>2.- Separación de circuitos.</a:t>
            </a:r>
          </a:p>
        </p:txBody>
      </p:sp>
    </p:spTree>
    <p:extLst>
      <p:ext uri="{BB962C8B-B14F-4D97-AF65-F5344CB8AC3E}">
        <p14:creationId xmlns:p14="http://schemas.microsoft.com/office/powerpoint/2010/main" val="5422368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Rectángulo 6"/>
          <p:cNvSpPr/>
          <p:nvPr/>
        </p:nvSpPr>
        <p:spPr>
          <a:xfrm>
            <a:off x="87084" y="1879285"/>
            <a:ext cx="4267200" cy="5078313"/>
          </a:xfrm>
          <a:prstGeom prst="rect">
            <a:avLst/>
          </a:prstGeom>
        </p:spPr>
        <p:txBody>
          <a:bodyPr wrap="square">
            <a:spAutoFit/>
          </a:bodyPr>
          <a:lstStyle/>
          <a:p>
            <a:pPr algn="just"/>
            <a:r>
              <a:rPr lang="es-CL" b="1" dirty="0" smtClean="0"/>
              <a:t>INTERRUPTORES MAGNÉTICOS:</a:t>
            </a:r>
            <a:r>
              <a:rPr lang="es-CL" dirty="0" smtClean="0"/>
              <a:t> </a:t>
            </a:r>
          </a:p>
          <a:p>
            <a:pPr algn="just"/>
            <a:endParaRPr lang="es-CL" dirty="0"/>
          </a:p>
          <a:p>
            <a:pPr algn="just"/>
            <a:r>
              <a:rPr lang="es-CL" dirty="0" smtClean="0"/>
              <a:t>Son </a:t>
            </a:r>
            <a:r>
              <a:rPr lang="es-CL" dirty="0"/>
              <a:t>interruptores automáticos que reaccionan ante </a:t>
            </a:r>
            <a:r>
              <a:rPr lang="es-CL" dirty="0" smtClean="0"/>
              <a:t>sobre intensidades </a:t>
            </a:r>
            <a:r>
              <a:rPr lang="es-CL" dirty="0"/>
              <a:t>de alto valor, cortándolas en tiempos lo suficientemente cortos como para no perjudicar ni a la red ni a los aparatos asociados a ella. Para iniciar la desconexión se sirven del movimiento de un núcleo de hierro dentro de un campo magnético proporcional al valor de la intensidad que circula. La curva característica de un disparo magnético es la representada en la figura siguiente. El dispositivo permite trabajar en la zona A pero no en la B. La desconexión se efectúa cuando las condiciones del circuito llegan a la zona rayada de separación entre </a:t>
            </a:r>
            <a:r>
              <a:rPr lang="es-CL" dirty="0" smtClean="0"/>
              <a:t>ambas.</a:t>
            </a:r>
            <a:endParaRPr lang="es-CL" dirty="0"/>
          </a:p>
        </p:txBody>
      </p:sp>
      <p:pic>
        <p:nvPicPr>
          <p:cNvPr id="8" name="Imagen 7"/>
          <p:cNvPicPr>
            <a:picLocks noChangeAspect="1"/>
          </p:cNvPicPr>
          <p:nvPr/>
        </p:nvPicPr>
        <p:blipFill>
          <a:blip r:embed="rId2"/>
          <a:stretch>
            <a:fillRect/>
          </a:stretch>
        </p:blipFill>
        <p:spPr>
          <a:xfrm>
            <a:off x="4354284" y="1966696"/>
            <a:ext cx="4648849" cy="4884047"/>
          </a:xfrm>
          <a:prstGeom prst="rect">
            <a:avLst/>
          </a:prstGeom>
        </p:spPr>
      </p:pic>
    </p:spTree>
    <p:extLst>
      <p:ext uri="{BB962C8B-B14F-4D97-AF65-F5344CB8AC3E}">
        <p14:creationId xmlns:p14="http://schemas.microsoft.com/office/powerpoint/2010/main" val="29979442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195943" y="2078802"/>
            <a:ext cx="4259943" cy="3693319"/>
          </a:xfrm>
          <a:prstGeom prst="rect">
            <a:avLst/>
          </a:prstGeom>
        </p:spPr>
        <p:txBody>
          <a:bodyPr wrap="square">
            <a:spAutoFit/>
          </a:bodyPr>
          <a:lstStyle/>
          <a:p>
            <a:pPr algn="just"/>
            <a:r>
              <a:rPr lang="es-CL" b="1" dirty="0" smtClean="0"/>
              <a:t>INTERRUPTORES TÉRMICOS:</a:t>
            </a:r>
          </a:p>
          <a:p>
            <a:pPr algn="just"/>
            <a:endParaRPr lang="es-CL" dirty="0"/>
          </a:p>
          <a:p>
            <a:pPr algn="just"/>
            <a:r>
              <a:rPr lang="es-CL" dirty="0" smtClean="0"/>
              <a:t>Son </a:t>
            </a:r>
            <a:r>
              <a:rPr lang="es-CL" dirty="0"/>
              <a:t>interruptores automáticos que reaccionan ante </a:t>
            </a:r>
            <a:r>
              <a:rPr lang="es-CL" dirty="0" smtClean="0"/>
              <a:t>sobre intensidades </a:t>
            </a:r>
            <a:r>
              <a:rPr lang="es-CL" dirty="0"/>
              <a:t>ligeramente superiores a la nominal, asegurando una desconexión en un tiempo lo suficientemente corto para no perjudicar ni a la red ni a los receptores asociados con él. Para provocar la desconexión, aprovechan la deformación de una lámina bimetálica, que se curva en función del calor producido por la corriente al pasar a través de ella. </a:t>
            </a:r>
          </a:p>
        </p:txBody>
      </p:sp>
      <p:pic>
        <p:nvPicPr>
          <p:cNvPr id="4" name="Imagen 3"/>
          <p:cNvPicPr>
            <a:picLocks noChangeAspect="1"/>
          </p:cNvPicPr>
          <p:nvPr/>
        </p:nvPicPr>
        <p:blipFill>
          <a:blip r:embed="rId2"/>
          <a:stretch>
            <a:fillRect/>
          </a:stretch>
        </p:blipFill>
        <p:spPr>
          <a:xfrm>
            <a:off x="4455886" y="4633323"/>
            <a:ext cx="4601030" cy="2200492"/>
          </a:xfrm>
          <a:prstGeom prst="rect">
            <a:avLst/>
          </a:prstGeom>
        </p:spPr>
      </p:pic>
      <p:pic>
        <p:nvPicPr>
          <p:cNvPr id="5" name="Imagen 4"/>
          <p:cNvPicPr>
            <a:picLocks noChangeAspect="1"/>
          </p:cNvPicPr>
          <p:nvPr/>
        </p:nvPicPr>
        <p:blipFill>
          <a:blip r:embed="rId3"/>
          <a:stretch>
            <a:fillRect/>
          </a:stretch>
        </p:blipFill>
        <p:spPr>
          <a:xfrm>
            <a:off x="5470688" y="1824173"/>
            <a:ext cx="2864812" cy="2418006"/>
          </a:xfrm>
          <a:prstGeom prst="rect">
            <a:avLst/>
          </a:prstGeom>
        </p:spPr>
      </p:pic>
    </p:spTree>
    <p:extLst>
      <p:ext uri="{BB962C8B-B14F-4D97-AF65-F5344CB8AC3E}">
        <p14:creationId xmlns:p14="http://schemas.microsoft.com/office/powerpoint/2010/main" val="7218029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152399" y="1889173"/>
            <a:ext cx="4056743" cy="2031325"/>
          </a:xfrm>
          <a:prstGeom prst="rect">
            <a:avLst/>
          </a:prstGeom>
        </p:spPr>
        <p:txBody>
          <a:bodyPr wrap="square">
            <a:spAutoFit/>
          </a:bodyPr>
          <a:lstStyle/>
          <a:p>
            <a:pPr algn="just"/>
            <a:r>
              <a:rPr lang="es-CL" b="1" dirty="0" smtClean="0"/>
              <a:t>INTERRUPTORES MAGNETO-TÉRMICOS:</a:t>
            </a:r>
          </a:p>
          <a:p>
            <a:pPr algn="just"/>
            <a:endParaRPr lang="es-CL" dirty="0" smtClean="0"/>
          </a:p>
          <a:p>
            <a:pPr algn="just"/>
            <a:r>
              <a:rPr lang="es-CL" dirty="0" smtClean="0"/>
              <a:t>Generalmente</a:t>
            </a:r>
            <a:r>
              <a:rPr lang="es-CL" dirty="0"/>
              <a:t>, los interruptores automáticos combinan varios de los sistemas de protección descritos, en un solo aparato. Los más utilizados son los magneto-térmicos. </a:t>
            </a:r>
          </a:p>
        </p:txBody>
      </p:sp>
      <p:pic>
        <p:nvPicPr>
          <p:cNvPr id="4" name="Imagen 3"/>
          <p:cNvPicPr>
            <a:picLocks noChangeAspect="1"/>
          </p:cNvPicPr>
          <p:nvPr/>
        </p:nvPicPr>
        <p:blipFill>
          <a:blip r:embed="rId2"/>
          <a:stretch>
            <a:fillRect/>
          </a:stretch>
        </p:blipFill>
        <p:spPr>
          <a:xfrm>
            <a:off x="4419605" y="1889173"/>
            <a:ext cx="4615543" cy="2172003"/>
          </a:xfrm>
          <a:prstGeom prst="rect">
            <a:avLst/>
          </a:prstGeom>
        </p:spPr>
      </p:pic>
      <p:pic>
        <p:nvPicPr>
          <p:cNvPr id="5" name="Imagen 4"/>
          <p:cNvPicPr>
            <a:picLocks noChangeAspect="1"/>
          </p:cNvPicPr>
          <p:nvPr/>
        </p:nvPicPr>
        <p:blipFill>
          <a:blip r:embed="rId3"/>
          <a:stretch>
            <a:fillRect/>
          </a:stretch>
        </p:blipFill>
        <p:spPr>
          <a:xfrm>
            <a:off x="255715" y="4196727"/>
            <a:ext cx="3953427" cy="2429214"/>
          </a:xfrm>
          <a:prstGeom prst="rect">
            <a:avLst/>
          </a:prstGeom>
        </p:spPr>
      </p:pic>
      <p:pic>
        <p:nvPicPr>
          <p:cNvPr id="7" name="Imagen 6"/>
          <p:cNvPicPr>
            <a:picLocks noChangeAspect="1"/>
          </p:cNvPicPr>
          <p:nvPr/>
        </p:nvPicPr>
        <p:blipFill>
          <a:blip r:embed="rId4"/>
          <a:stretch>
            <a:fillRect/>
          </a:stretch>
        </p:blipFill>
        <p:spPr>
          <a:xfrm>
            <a:off x="4419605" y="4061176"/>
            <a:ext cx="4615543" cy="2753109"/>
          </a:xfrm>
          <a:prstGeom prst="rect">
            <a:avLst/>
          </a:prstGeom>
        </p:spPr>
      </p:pic>
    </p:spTree>
    <p:extLst>
      <p:ext uri="{BB962C8B-B14F-4D97-AF65-F5344CB8AC3E}">
        <p14:creationId xmlns:p14="http://schemas.microsoft.com/office/powerpoint/2010/main" val="3331723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8 Rectángulo"/>
          <p:cNvSpPr/>
          <p:nvPr/>
        </p:nvSpPr>
        <p:spPr>
          <a:xfrm>
            <a:off x="3268" y="1769047"/>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Protección contra arco eléctrico:</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
        <p:nvSpPr>
          <p:cNvPr id="3" name="Rectángulo 2"/>
          <p:cNvSpPr/>
          <p:nvPr/>
        </p:nvSpPr>
        <p:spPr>
          <a:xfrm>
            <a:off x="79832" y="2205330"/>
            <a:ext cx="8759372" cy="2862322"/>
          </a:xfrm>
          <a:prstGeom prst="rect">
            <a:avLst/>
          </a:prstGeom>
        </p:spPr>
        <p:txBody>
          <a:bodyPr wrap="square">
            <a:spAutoFit/>
          </a:bodyPr>
          <a:lstStyle/>
          <a:p>
            <a:pPr algn="just"/>
            <a:r>
              <a:rPr lang="es-ES" b="1" dirty="0">
                <a:solidFill>
                  <a:srgbClr val="FF0000"/>
                </a:solidFill>
              </a:rPr>
              <a:t>¿Qué es un arco eléctrico</a:t>
            </a:r>
            <a:r>
              <a:rPr lang="es-ES" b="1" dirty="0" smtClean="0">
                <a:solidFill>
                  <a:srgbClr val="FF0000"/>
                </a:solidFill>
              </a:rPr>
              <a:t>?</a:t>
            </a:r>
          </a:p>
          <a:p>
            <a:pPr algn="just"/>
            <a:endParaRPr lang="es-ES" dirty="0"/>
          </a:p>
          <a:p>
            <a:pPr algn="just"/>
            <a:r>
              <a:rPr lang="es-ES" dirty="0" smtClean="0"/>
              <a:t>El </a:t>
            </a:r>
            <a:r>
              <a:rPr lang="es-ES" dirty="0"/>
              <a:t>aire tiene propiedades aislantes respecto a la conducción de la corriente eléctrica. Sin embargo, si la diferencia de potencial eléctrico entre dos puntos separados por aire una cierta distancia es lo suficientemente grande, puede superarse la rigidez dieléctrica del </a:t>
            </a:r>
            <a:r>
              <a:rPr lang="es-ES" dirty="0" smtClean="0"/>
              <a:t>mismo, </a:t>
            </a:r>
            <a:r>
              <a:rPr lang="es-ES" dirty="0"/>
              <a:t>permitiendo pasar la corriente a través de él. En ese momento se produce el denominado arco eléctrico, una especie de “salto” de la corriente eléctrica a través del aire desde un elemento conductor a otro. En un arco eléctrico pueden producirse temperaturas de miles de grados centígrados, capaces de fundir los elementos metálicos, normalmente de cobre o aluminio, existentes en sus proximidades. </a:t>
            </a:r>
            <a:endParaRPr lang="es-CL" dirty="0"/>
          </a:p>
        </p:txBody>
      </p:sp>
      <p:pic>
        <p:nvPicPr>
          <p:cNvPr id="7" name="Imagen 6"/>
          <p:cNvPicPr>
            <a:picLocks noChangeAspect="1"/>
          </p:cNvPicPr>
          <p:nvPr/>
        </p:nvPicPr>
        <p:blipFill>
          <a:blip r:embed="rId2"/>
          <a:stretch>
            <a:fillRect/>
          </a:stretch>
        </p:blipFill>
        <p:spPr>
          <a:xfrm>
            <a:off x="5661750" y="4845823"/>
            <a:ext cx="2610214" cy="1914792"/>
          </a:xfrm>
          <a:prstGeom prst="rect">
            <a:avLst/>
          </a:prstGeom>
        </p:spPr>
      </p:pic>
    </p:spTree>
    <p:extLst>
      <p:ext uri="{BB962C8B-B14F-4D97-AF65-F5344CB8AC3E}">
        <p14:creationId xmlns:p14="http://schemas.microsoft.com/office/powerpoint/2010/main" val="17413942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8 Rectángulo"/>
          <p:cNvSpPr/>
          <p:nvPr/>
        </p:nvSpPr>
        <p:spPr>
          <a:xfrm>
            <a:off x="3268" y="2001276"/>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Protección contra arco eléctrico:</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
        <p:nvSpPr>
          <p:cNvPr id="3" name="Rectángulo 2"/>
          <p:cNvSpPr/>
          <p:nvPr/>
        </p:nvSpPr>
        <p:spPr>
          <a:xfrm>
            <a:off x="166914" y="2549435"/>
            <a:ext cx="4572000" cy="2031325"/>
          </a:xfrm>
          <a:prstGeom prst="rect">
            <a:avLst/>
          </a:prstGeom>
        </p:spPr>
        <p:txBody>
          <a:bodyPr>
            <a:spAutoFit/>
          </a:bodyPr>
          <a:lstStyle/>
          <a:p>
            <a:pPr algn="just"/>
            <a:r>
              <a:rPr lang="es-ES" dirty="0"/>
              <a:t>Tareas donde podría </a:t>
            </a:r>
            <a:r>
              <a:rPr lang="es-ES" dirty="0" smtClean="0"/>
              <a:t>producirse un arco eléctrico:</a:t>
            </a:r>
          </a:p>
          <a:p>
            <a:pPr algn="just"/>
            <a:endParaRPr lang="es-ES" dirty="0"/>
          </a:p>
          <a:p>
            <a:pPr algn="just"/>
            <a:r>
              <a:rPr lang="es-ES" dirty="0" smtClean="0"/>
              <a:t>1.- Mediciones </a:t>
            </a:r>
            <a:r>
              <a:rPr lang="es-ES" dirty="0"/>
              <a:t>en baja tensión. </a:t>
            </a:r>
            <a:endParaRPr lang="es-ES" dirty="0" smtClean="0"/>
          </a:p>
          <a:p>
            <a:pPr algn="just"/>
            <a:r>
              <a:rPr lang="es-ES" dirty="0" smtClean="0"/>
              <a:t>2.- Maniobras </a:t>
            </a:r>
            <a:r>
              <a:rPr lang="es-ES" dirty="0"/>
              <a:t>en interruptores de potencia. </a:t>
            </a:r>
            <a:endParaRPr lang="es-ES" dirty="0" smtClean="0"/>
          </a:p>
          <a:p>
            <a:pPr algn="just"/>
            <a:r>
              <a:rPr lang="es-ES" dirty="0" smtClean="0"/>
              <a:t>3.- Trabajos </a:t>
            </a:r>
            <a:r>
              <a:rPr lang="es-ES" dirty="0"/>
              <a:t>en proximidad de elementos en tensión. </a:t>
            </a:r>
            <a:endParaRPr lang="es-CL" dirty="0"/>
          </a:p>
        </p:txBody>
      </p:sp>
      <p:pic>
        <p:nvPicPr>
          <p:cNvPr id="5" name="Imagen 4"/>
          <p:cNvPicPr>
            <a:picLocks noChangeAspect="1"/>
          </p:cNvPicPr>
          <p:nvPr/>
        </p:nvPicPr>
        <p:blipFill>
          <a:blip r:embed="rId2"/>
          <a:stretch>
            <a:fillRect/>
          </a:stretch>
        </p:blipFill>
        <p:spPr>
          <a:xfrm>
            <a:off x="5944155" y="3379333"/>
            <a:ext cx="2241902" cy="3188159"/>
          </a:xfrm>
          <a:prstGeom prst="rect">
            <a:avLst/>
          </a:prstGeom>
        </p:spPr>
      </p:pic>
    </p:spTree>
    <p:extLst>
      <p:ext uri="{BB962C8B-B14F-4D97-AF65-F5344CB8AC3E}">
        <p14:creationId xmlns:p14="http://schemas.microsoft.com/office/powerpoint/2010/main" val="11254081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8 Rectángulo"/>
          <p:cNvSpPr/>
          <p:nvPr/>
        </p:nvSpPr>
        <p:spPr>
          <a:xfrm>
            <a:off x="3268" y="1710991"/>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Fronteras de seguridad:</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6"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07428" y="3817255"/>
            <a:ext cx="4078515" cy="30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p:cNvPicPr>
            <a:picLocks noChangeAspect="1"/>
          </p:cNvPicPr>
          <p:nvPr/>
        </p:nvPicPr>
        <p:blipFill>
          <a:blip r:embed="rId3"/>
          <a:stretch>
            <a:fillRect/>
          </a:stretch>
        </p:blipFill>
        <p:spPr>
          <a:xfrm>
            <a:off x="6240792" y="1879692"/>
            <a:ext cx="1800476" cy="1352739"/>
          </a:xfrm>
          <a:prstGeom prst="rect">
            <a:avLst/>
          </a:prstGeom>
        </p:spPr>
      </p:pic>
      <p:sp>
        <p:nvSpPr>
          <p:cNvPr id="7" name="Rectángulo 6"/>
          <p:cNvSpPr/>
          <p:nvPr/>
        </p:nvSpPr>
        <p:spPr>
          <a:xfrm>
            <a:off x="137885" y="2043454"/>
            <a:ext cx="4666344" cy="4801314"/>
          </a:xfrm>
          <a:prstGeom prst="rect">
            <a:avLst/>
          </a:prstGeom>
        </p:spPr>
        <p:txBody>
          <a:bodyPr wrap="square">
            <a:spAutoFit/>
          </a:bodyPr>
          <a:lstStyle/>
          <a:p>
            <a:pPr algn="just"/>
            <a:r>
              <a:rPr lang="es-ES" dirty="0"/>
              <a:t>Frontera de </a:t>
            </a:r>
            <a:r>
              <a:rPr lang="es-ES" dirty="0" smtClean="0"/>
              <a:t>Protección </a:t>
            </a:r>
            <a:r>
              <a:rPr lang="es-ES" dirty="0"/>
              <a:t>Contra </a:t>
            </a:r>
            <a:r>
              <a:rPr lang="es-ES" dirty="0" smtClean="0"/>
              <a:t>Arco:</a:t>
            </a:r>
          </a:p>
          <a:p>
            <a:pPr algn="just"/>
            <a:endParaRPr lang="es-ES" dirty="0"/>
          </a:p>
          <a:p>
            <a:pPr algn="just"/>
            <a:r>
              <a:rPr lang="es-ES" dirty="0" smtClean="0"/>
              <a:t>Distancia </a:t>
            </a:r>
            <a:r>
              <a:rPr lang="es-ES" dirty="0"/>
              <a:t>de una fuente de arco potencial dentro de la cual una persona puede recibir una quemadura de segundo grado si un arco eléctrico ocurre. </a:t>
            </a:r>
            <a:endParaRPr lang="es-ES" dirty="0" smtClean="0"/>
          </a:p>
          <a:p>
            <a:pPr algn="just"/>
            <a:endParaRPr lang="es-ES" dirty="0"/>
          </a:p>
          <a:p>
            <a:pPr algn="just"/>
            <a:r>
              <a:rPr lang="es-ES" dirty="0" smtClean="0"/>
              <a:t>Frontera </a:t>
            </a:r>
            <a:r>
              <a:rPr lang="es-ES" dirty="0"/>
              <a:t>del Limite de </a:t>
            </a:r>
            <a:r>
              <a:rPr lang="es-ES" dirty="0" smtClean="0"/>
              <a:t>Aproximación: </a:t>
            </a:r>
          </a:p>
          <a:p>
            <a:pPr algn="just"/>
            <a:endParaRPr lang="es-ES" dirty="0"/>
          </a:p>
          <a:p>
            <a:pPr algn="just"/>
            <a:r>
              <a:rPr lang="es-ES" dirty="0" smtClean="0"/>
              <a:t>Distancia </a:t>
            </a:r>
            <a:r>
              <a:rPr lang="es-ES" dirty="0"/>
              <a:t>dentro de la cual existe riesgo de descarga eléctrica. </a:t>
            </a:r>
            <a:endParaRPr lang="es-ES" dirty="0" smtClean="0"/>
          </a:p>
          <a:p>
            <a:pPr algn="just"/>
            <a:endParaRPr lang="es-ES" dirty="0"/>
          </a:p>
          <a:p>
            <a:pPr algn="just"/>
            <a:r>
              <a:rPr lang="es-ES" dirty="0" smtClean="0"/>
              <a:t>Frontera </a:t>
            </a:r>
            <a:r>
              <a:rPr lang="es-ES" dirty="0"/>
              <a:t>de </a:t>
            </a:r>
            <a:r>
              <a:rPr lang="es-ES" dirty="0" smtClean="0"/>
              <a:t>Aproximación Restringida:</a:t>
            </a:r>
          </a:p>
          <a:p>
            <a:pPr algn="just"/>
            <a:endParaRPr lang="es-ES" dirty="0"/>
          </a:p>
          <a:p>
            <a:pPr algn="just"/>
            <a:r>
              <a:rPr lang="es-ES" dirty="0" smtClean="0"/>
              <a:t>Distancia </a:t>
            </a:r>
            <a:r>
              <a:rPr lang="es-ES" dirty="0"/>
              <a:t>dentro de la cual existe un aumento en riesgo de descarga por el arco eléctrico combinado con un movimiento involuntario. </a:t>
            </a:r>
            <a:endParaRPr lang="es-CL" dirty="0"/>
          </a:p>
        </p:txBody>
      </p:sp>
    </p:spTree>
    <p:extLst>
      <p:ext uri="{BB962C8B-B14F-4D97-AF65-F5344CB8AC3E}">
        <p14:creationId xmlns:p14="http://schemas.microsoft.com/office/powerpoint/2010/main" val="3393933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8" name="Rectángulo 7"/>
          <p:cNvSpPr/>
          <p:nvPr/>
        </p:nvSpPr>
        <p:spPr>
          <a:xfrm>
            <a:off x="398024" y="1989507"/>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9" name="Rectángulo 8"/>
          <p:cNvSpPr/>
          <p:nvPr/>
        </p:nvSpPr>
        <p:spPr>
          <a:xfrm>
            <a:off x="433978" y="3160997"/>
            <a:ext cx="7138115" cy="2169825"/>
          </a:xfrm>
          <a:prstGeom prst="rect">
            <a:avLst/>
          </a:prstGeom>
        </p:spPr>
        <p:txBody>
          <a:bodyPr wrap="square">
            <a:spAutoFit/>
          </a:bodyPr>
          <a:lstStyle/>
          <a:p>
            <a:r>
              <a:rPr lang="es-ES" sz="1350" dirty="0"/>
              <a:t>En el ámbito de la industria eléctrica, existen diversos tipos de normas que apuntan a conceptos de seguridad:</a:t>
            </a:r>
          </a:p>
          <a:p>
            <a:endParaRPr lang="es-ES" sz="1350" dirty="0"/>
          </a:p>
          <a:p>
            <a:r>
              <a:rPr lang="es-ES" sz="1350" dirty="0"/>
              <a:t>1.- Norma Nch4/2003: Instalaciones de consumo de baja tensión.</a:t>
            </a:r>
          </a:p>
          <a:p>
            <a:r>
              <a:rPr lang="es-ES" sz="1350" dirty="0"/>
              <a:t>2.- Norma Nseg.5 E.n.71. Electricidad: Instalaciones de corrientes fuertes.</a:t>
            </a:r>
          </a:p>
          <a:p>
            <a:r>
              <a:rPr lang="es-ES" sz="1350" dirty="0"/>
              <a:t>3.- Norma </a:t>
            </a:r>
            <a:r>
              <a:rPr lang="es-ES" sz="1350" dirty="0" err="1"/>
              <a:t>Nch</a:t>
            </a:r>
            <a:r>
              <a:rPr lang="es-ES" sz="1350" dirty="0"/>
              <a:t> Elec.2/84 Electricidad: Elaboración y presentación de proyectos.</a:t>
            </a:r>
          </a:p>
          <a:p>
            <a:r>
              <a:rPr lang="es-ES" sz="1350" dirty="0"/>
              <a:t>4.- Norma </a:t>
            </a:r>
            <a:r>
              <a:rPr lang="es-ES" sz="1350" dirty="0" err="1"/>
              <a:t>Nch</a:t>
            </a:r>
            <a:r>
              <a:rPr lang="es-ES" sz="1350" dirty="0"/>
              <a:t> </a:t>
            </a:r>
            <a:r>
              <a:rPr lang="es-ES" sz="1350" dirty="0" err="1"/>
              <a:t>Elec</a:t>
            </a:r>
            <a:r>
              <a:rPr lang="es-ES" sz="1350" dirty="0"/>
              <a:t>. 10/84 Electricidad: Trámite para la puesta en servicio de una instalación interior.</a:t>
            </a:r>
          </a:p>
          <a:p>
            <a:endParaRPr lang="es-ES" sz="1350" dirty="0"/>
          </a:p>
          <a:p>
            <a:r>
              <a:rPr lang="es-ES" sz="1350" dirty="0"/>
              <a:t>5.- Norma NFPA 70E: </a:t>
            </a:r>
            <a:r>
              <a:rPr lang="es-ES" sz="1350" dirty="0" err="1"/>
              <a:t>National</a:t>
            </a:r>
            <a:r>
              <a:rPr lang="es-ES" sz="1350" dirty="0"/>
              <a:t> </a:t>
            </a:r>
            <a:r>
              <a:rPr lang="es-ES" sz="1350" dirty="0" err="1"/>
              <a:t>Fire</a:t>
            </a:r>
            <a:r>
              <a:rPr lang="es-ES" sz="1350" dirty="0"/>
              <a:t> </a:t>
            </a:r>
            <a:r>
              <a:rPr lang="es-ES" sz="1350" dirty="0" err="1"/>
              <a:t>Protection</a:t>
            </a:r>
            <a:r>
              <a:rPr lang="es-ES" sz="1350" dirty="0"/>
              <a:t> </a:t>
            </a:r>
            <a:r>
              <a:rPr lang="es-ES" sz="1350" dirty="0" err="1"/>
              <a:t>Association</a:t>
            </a:r>
            <a:r>
              <a:rPr lang="es-ES" sz="1350" dirty="0"/>
              <a:t>: Seguridad Eléctrica.</a:t>
            </a:r>
            <a:endParaRPr lang="es-CL" sz="1350" dirty="0"/>
          </a:p>
        </p:txBody>
      </p:sp>
      <p:pic>
        <p:nvPicPr>
          <p:cNvPr id="10" name="Imagen 9"/>
          <p:cNvPicPr>
            <a:picLocks noChangeAspect="1"/>
          </p:cNvPicPr>
          <p:nvPr/>
        </p:nvPicPr>
        <p:blipFill>
          <a:blip r:embed="rId2"/>
          <a:stretch>
            <a:fillRect/>
          </a:stretch>
        </p:blipFill>
        <p:spPr>
          <a:xfrm>
            <a:off x="5049879" y="5551047"/>
            <a:ext cx="3872453" cy="635882"/>
          </a:xfrm>
          <a:prstGeom prst="rect">
            <a:avLst/>
          </a:prstGeom>
        </p:spPr>
      </p:pic>
      <p:pic>
        <p:nvPicPr>
          <p:cNvPr id="11" name="Imagen 10"/>
          <p:cNvPicPr>
            <a:picLocks noChangeAspect="1"/>
          </p:cNvPicPr>
          <p:nvPr/>
        </p:nvPicPr>
        <p:blipFill>
          <a:blip r:embed="rId3"/>
          <a:stretch>
            <a:fillRect/>
          </a:stretch>
        </p:blipFill>
        <p:spPr>
          <a:xfrm>
            <a:off x="7707101" y="1726675"/>
            <a:ext cx="999944" cy="1434323"/>
          </a:xfrm>
          <a:prstGeom prst="rect">
            <a:avLst/>
          </a:prstGeom>
        </p:spPr>
      </p:pic>
      <p:pic>
        <p:nvPicPr>
          <p:cNvPr id="12" name="Imagen 11"/>
          <p:cNvPicPr>
            <a:picLocks noChangeAspect="1"/>
          </p:cNvPicPr>
          <p:nvPr/>
        </p:nvPicPr>
        <p:blipFill>
          <a:blip r:embed="rId4"/>
          <a:stretch>
            <a:fillRect/>
          </a:stretch>
        </p:blipFill>
        <p:spPr>
          <a:xfrm>
            <a:off x="541823" y="5365219"/>
            <a:ext cx="1232565" cy="821710"/>
          </a:xfrm>
          <a:prstGeom prst="rect">
            <a:avLst/>
          </a:prstGeom>
        </p:spPr>
      </p:pic>
      <p:pic>
        <p:nvPicPr>
          <p:cNvPr id="13" name="Imagen 12"/>
          <p:cNvPicPr>
            <a:picLocks noChangeAspect="1"/>
          </p:cNvPicPr>
          <p:nvPr/>
        </p:nvPicPr>
        <p:blipFill>
          <a:blip r:embed="rId5"/>
          <a:stretch>
            <a:fillRect/>
          </a:stretch>
        </p:blipFill>
        <p:spPr>
          <a:xfrm>
            <a:off x="2674356" y="5365219"/>
            <a:ext cx="1735288" cy="1000201"/>
          </a:xfrm>
          <a:prstGeom prst="rect">
            <a:avLst/>
          </a:prstGeom>
        </p:spPr>
      </p:pic>
      <p:pic>
        <p:nvPicPr>
          <p:cNvPr id="14" name="Imagen 13"/>
          <p:cNvPicPr>
            <a:picLocks noChangeAspect="1"/>
          </p:cNvPicPr>
          <p:nvPr/>
        </p:nvPicPr>
        <p:blipFill>
          <a:blip r:embed="rId6"/>
          <a:stretch>
            <a:fillRect/>
          </a:stretch>
        </p:blipFill>
        <p:spPr>
          <a:xfrm>
            <a:off x="7517607" y="3397290"/>
            <a:ext cx="1378931" cy="1769750"/>
          </a:xfrm>
          <a:prstGeom prst="rect">
            <a:avLst/>
          </a:prstGeom>
        </p:spPr>
      </p:pic>
    </p:spTree>
    <p:extLst>
      <p:ext uri="{BB962C8B-B14F-4D97-AF65-F5344CB8AC3E}">
        <p14:creationId xmlns:p14="http://schemas.microsoft.com/office/powerpoint/2010/main" val="10084158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2125694"/>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pic>
        <p:nvPicPr>
          <p:cNvPr id="4" name="Imagen 3"/>
          <p:cNvPicPr>
            <a:picLocks noChangeAspect="1"/>
          </p:cNvPicPr>
          <p:nvPr/>
        </p:nvPicPr>
        <p:blipFill>
          <a:blip r:embed="rId2"/>
          <a:stretch>
            <a:fillRect/>
          </a:stretch>
        </p:blipFill>
        <p:spPr>
          <a:xfrm>
            <a:off x="1512359" y="3341425"/>
            <a:ext cx="5772356" cy="3032933"/>
          </a:xfrm>
          <a:prstGeom prst="rect">
            <a:avLst/>
          </a:prstGeom>
        </p:spPr>
      </p:pic>
    </p:spTree>
    <p:extLst>
      <p:ext uri="{BB962C8B-B14F-4D97-AF65-F5344CB8AC3E}">
        <p14:creationId xmlns:p14="http://schemas.microsoft.com/office/powerpoint/2010/main" val="23223647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775497"/>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pic>
        <p:nvPicPr>
          <p:cNvPr id="4" name="Imagen 3"/>
          <p:cNvPicPr>
            <a:picLocks noChangeAspect="1"/>
          </p:cNvPicPr>
          <p:nvPr/>
        </p:nvPicPr>
        <p:blipFill>
          <a:blip r:embed="rId2"/>
          <a:stretch>
            <a:fillRect/>
          </a:stretch>
        </p:blipFill>
        <p:spPr>
          <a:xfrm>
            <a:off x="4443413" y="3022217"/>
            <a:ext cx="4618682" cy="3094610"/>
          </a:xfrm>
          <a:prstGeom prst="rect">
            <a:avLst/>
          </a:prstGeom>
        </p:spPr>
      </p:pic>
      <p:pic>
        <p:nvPicPr>
          <p:cNvPr id="5" name="Imagen 4"/>
          <p:cNvPicPr>
            <a:picLocks noChangeAspect="1"/>
          </p:cNvPicPr>
          <p:nvPr/>
        </p:nvPicPr>
        <p:blipFill>
          <a:blip r:embed="rId3"/>
          <a:stretch>
            <a:fillRect/>
          </a:stretch>
        </p:blipFill>
        <p:spPr>
          <a:xfrm>
            <a:off x="76156" y="3022217"/>
            <a:ext cx="4350957" cy="3037460"/>
          </a:xfrm>
          <a:prstGeom prst="rect">
            <a:avLst/>
          </a:prstGeom>
        </p:spPr>
      </p:pic>
    </p:spTree>
    <p:extLst>
      <p:ext uri="{BB962C8B-B14F-4D97-AF65-F5344CB8AC3E}">
        <p14:creationId xmlns:p14="http://schemas.microsoft.com/office/powerpoint/2010/main" val="29121968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79495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pic>
        <p:nvPicPr>
          <p:cNvPr id="4" name="Imagen 3"/>
          <p:cNvPicPr>
            <a:picLocks noChangeAspect="1"/>
          </p:cNvPicPr>
          <p:nvPr/>
        </p:nvPicPr>
        <p:blipFill>
          <a:blip r:embed="rId2"/>
          <a:stretch>
            <a:fillRect/>
          </a:stretch>
        </p:blipFill>
        <p:spPr>
          <a:xfrm>
            <a:off x="4455424" y="3024907"/>
            <a:ext cx="3917051" cy="3130673"/>
          </a:xfrm>
          <a:prstGeom prst="rect">
            <a:avLst/>
          </a:prstGeom>
        </p:spPr>
      </p:pic>
      <p:pic>
        <p:nvPicPr>
          <p:cNvPr id="5" name="Imagen 4"/>
          <p:cNvPicPr>
            <a:picLocks noChangeAspect="1"/>
          </p:cNvPicPr>
          <p:nvPr/>
        </p:nvPicPr>
        <p:blipFill>
          <a:blip r:embed="rId3"/>
          <a:stretch>
            <a:fillRect/>
          </a:stretch>
        </p:blipFill>
        <p:spPr>
          <a:xfrm>
            <a:off x="885825" y="3091348"/>
            <a:ext cx="3161305" cy="3104997"/>
          </a:xfrm>
          <a:prstGeom prst="rect">
            <a:avLst/>
          </a:prstGeom>
        </p:spPr>
      </p:pic>
    </p:spTree>
    <p:extLst>
      <p:ext uri="{BB962C8B-B14F-4D97-AF65-F5344CB8AC3E}">
        <p14:creationId xmlns:p14="http://schemas.microsoft.com/office/powerpoint/2010/main" val="26079981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775497"/>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CuadroTexto 3"/>
          <p:cNvSpPr txBox="1"/>
          <p:nvPr/>
        </p:nvSpPr>
        <p:spPr>
          <a:xfrm>
            <a:off x="444235" y="3013367"/>
            <a:ext cx="6043818" cy="2377574"/>
          </a:xfrm>
          <a:prstGeom prst="rect">
            <a:avLst/>
          </a:prstGeom>
          <a:noFill/>
        </p:spPr>
        <p:txBody>
          <a:bodyPr wrap="square" rtlCol="0">
            <a:spAutoFit/>
          </a:bodyPr>
          <a:lstStyle/>
          <a:p>
            <a:r>
              <a:rPr lang="es-CL" sz="1350" dirty="0"/>
              <a:t>Método de análisis de energía incidente: (</a:t>
            </a:r>
            <a:r>
              <a:rPr lang="es-CL" sz="1350" dirty="0" err="1"/>
              <a:t>Raph</a:t>
            </a:r>
            <a:r>
              <a:rPr lang="es-CL" sz="1350" dirty="0"/>
              <a:t> Lee).</a:t>
            </a:r>
          </a:p>
          <a:p>
            <a:endParaRPr lang="es-CL" sz="1350" dirty="0"/>
          </a:p>
          <a:p>
            <a:r>
              <a:rPr lang="es-CL" sz="1350" dirty="0" err="1"/>
              <a:t>Isc</a:t>
            </a:r>
            <a:r>
              <a:rPr lang="es-CL" sz="1350" dirty="0"/>
              <a:t> = ((Potencia en MVA base x 1000000)/(1,732 x V)) x (100/Z%)</a:t>
            </a:r>
          </a:p>
          <a:p>
            <a:endParaRPr lang="es-CL" sz="1350" dirty="0"/>
          </a:p>
          <a:p>
            <a:r>
              <a:rPr lang="es-CL" sz="1350" dirty="0"/>
              <a:t>Parco = (1,732 x V x </a:t>
            </a:r>
            <a:r>
              <a:rPr lang="es-CL" sz="1350" dirty="0" err="1"/>
              <a:t>Isc</a:t>
            </a:r>
            <a:r>
              <a:rPr lang="es-CL" sz="1350" dirty="0"/>
              <a:t> x (0,707^2)) / 1000000</a:t>
            </a:r>
          </a:p>
          <a:p>
            <a:endParaRPr lang="es-CL" sz="1350" dirty="0"/>
          </a:p>
          <a:p>
            <a:r>
              <a:rPr lang="es-CL" sz="1350" dirty="0"/>
              <a:t>Dc = (2,65 x Parco x </a:t>
            </a:r>
            <a:r>
              <a:rPr lang="es-CL" sz="1350" dirty="0" err="1"/>
              <a:t>td</a:t>
            </a:r>
            <a:r>
              <a:rPr lang="es-CL" sz="1350" dirty="0"/>
              <a:t>)^(1/2)……………Pies</a:t>
            </a:r>
          </a:p>
          <a:p>
            <a:endParaRPr lang="es-CL" sz="1350" dirty="0"/>
          </a:p>
          <a:p>
            <a:r>
              <a:rPr lang="es-CL" sz="1350" dirty="0"/>
              <a:t>Ei = (793 x </a:t>
            </a:r>
            <a:r>
              <a:rPr lang="es-CL" sz="1350" dirty="0" err="1"/>
              <a:t>Isc</a:t>
            </a:r>
            <a:r>
              <a:rPr lang="es-CL" sz="1350" dirty="0"/>
              <a:t> x V x </a:t>
            </a:r>
            <a:r>
              <a:rPr lang="es-CL" sz="1350" dirty="0" err="1"/>
              <a:t>td</a:t>
            </a:r>
            <a:r>
              <a:rPr lang="es-CL" sz="1350" dirty="0"/>
              <a:t>) / Dt^2 …………… Cal/cm^2</a:t>
            </a:r>
          </a:p>
          <a:p>
            <a:endParaRPr lang="es-CL" sz="1350" dirty="0"/>
          </a:p>
          <a:p>
            <a:endParaRPr lang="es-CL" sz="1350" dirty="0"/>
          </a:p>
        </p:txBody>
      </p:sp>
      <p:pic>
        <p:nvPicPr>
          <p:cNvPr id="5" name="Imagen 4"/>
          <p:cNvPicPr>
            <a:picLocks noChangeAspect="1"/>
          </p:cNvPicPr>
          <p:nvPr/>
        </p:nvPicPr>
        <p:blipFill>
          <a:blip r:embed="rId2"/>
          <a:stretch>
            <a:fillRect/>
          </a:stretch>
        </p:blipFill>
        <p:spPr>
          <a:xfrm>
            <a:off x="6248935" y="2369224"/>
            <a:ext cx="2561750" cy="1909526"/>
          </a:xfrm>
          <a:prstGeom prst="rect">
            <a:avLst/>
          </a:prstGeom>
        </p:spPr>
      </p:pic>
      <p:pic>
        <p:nvPicPr>
          <p:cNvPr id="6" name="Imagen 5"/>
          <p:cNvPicPr>
            <a:picLocks noChangeAspect="1"/>
          </p:cNvPicPr>
          <p:nvPr/>
        </p:nvPicPr>
        <p:blipFill>
          <a:blip r:embed="rId3"/>
          <a:stretch>
            <a:fillRect/>
          </a:stretch>
        </p:blipFill>
        <p:spPr>
          <a:xfrm>
            <a:off x="4648874" y="4516054"/>
            <a:ext cx="2694901" cy="1614540"/>
          </a:xfrm>
          <a:prstGeom prst="rect">
            <a:avLst/>
          </a:prstGeom>
        </p:spPr>
      </p:pic>
    </p:spTree>
    <p:extLst>
      <p:ext uri="{BB962C8B-B14F-4D97-AF65-F5344CB8AC3E}">
        <p14:creationId xmlns:p14="http://schemas.microsoft.com/office/powerpoint/2010/main" val="12835209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CuadroTexto 3"/>
          <p:cNvSpPr txBox="1"/>
          <p:nvPr/>
        </p:nvSpPr>
        <p:spPr>
          <a:xfrm>
            <a:off x="444235" y="2816080"/>
            <a:ext cx="8699765" cy="3624069"/>
          </a:xfrm>
          <a:prstGeom prst="rect">
            <a:avLst/>
          </a:prstGeom>
          <a:noFill/>
        </p:spPr>
        <p:txBody>
          <a:bodyPr wrap="square" rtlCol="0">
            <a:spAutoFit/>
          </a:bodyPr>
          <a:lstStyle/>
          <a:p>
            <a:r>
              <a:rPr lang="es-CL" sz="1350" dirty="0"/>
              <a:t>Ejemplo:</a:t>
            </a:r>
          </a:p>
          <a:p>
            <a:endParaRPr lang="es-CL" sz="1350" dirty="0"/>
          </a:p>
          <a:p>
            <a:r>
              <a:rPr lang="es-CL" sz="1350" dirty="0"/>
              <a:t>Calcular la energía incidente de un relámpago de arco, en caso de existir una falla interna en un panel sobre una barra de 4160 V. La distancia de trabajo es de 910 </a:t>
            </a:r>
            <a:r>
              <a:rPr lang="es-CL" sz="1350" dirty="0" err="1"/>
              <a:t>mm.</a:t>
            </a:r>
            <a:r>
              <a:rPr lang="es-CL" sz="1350" dirty="0"/>
              <a:t> Otros datos del sistema son:</a:t>
            </a:r>
          </a:p>
          <a:p>
            <a:endParaRPr lang="es-CL" sz="1350" dirty="0"/>
          </a:p>
          <a:p>
            <a:r>
              <a:rPr lang="es-CL" sz="1350" dirty="0"/>
              <a:t>1.- Potencia del transformador = 10 MVA.</a:t>
            </a:r>
          </a:p>
          <a:p>
            <a:r>
              <a:rPr lang="es-CL" sz="1350" dirty="0"/>
              <a:t>2.- Z% del transformador = 5,5%.</a:t>
            </a:r>
          </a:p>
          <a:p>
            <a:r>
              <a:rPr lang="es-CL" sz="1350" dirty="0"/>
              <a:t>3.- Tiempo de despeje de la falla = 6 ciclos.</a:t>
            </a:r>
          </a:p>
          <a:p>
            <a:endParaRPr lang="es-CL" sz="1350" dirty="0"/>
          </a:p>
          <a:p>
            <a:r>
              <a:rPr lang="es-CL" sz="1350" dirty="0"/>
              <a:t>Calcular:</a:t>
            </a:r>
          </a:p>
          <a:p>
            <a:endParaRPr lang="es-CL" sz="1350" dirty="0"/>
          </a:p>
          <a:p>
            <a:r>
              <a:rPr lang="es-CL" sz="1350" dirty="0"/>
              <a:t>1.- </a:t>
            </a:r>
            <a:r>
              <a:rPr lang="es-CL" sz="1350" dirty="0" err="1"/>
              <a:t>Isc</a:t>
            </a:r>
            <a:r>
              <a:rPr lang="es-CL" sz="1350" dirty="0"/>
              <a:t>.</a:t>
            </a:r>
          </a:p>
          <a:p>
            <a:r>
              <a:rPr lang="es-CL" sz="1350" dirty="0"/>
              <a:t>2.- Potencia de arco.</a:t>
            </a:r>
          </a:p>
          <a:p>
            <a:r>
              <a:rPr lang="es-CL" sz="1350" dirty="0"/>
              <a:t>3.- Frontera de relámpago de arco.</a:t>
            </a:r>
          </a:p>
          <a:p>
            <a:r>
              <a:rPr lang="es-CL" sz="1350" dirty="0"/>
              <a:t>4.- Energía incidente.</a:t>
            </a:r>
          </a:p>
          <a:p>
            <a:endParaRPr lang="es-CL" sz="1350" dirty="0"/>
          </a:p>
          <a:p>
            <a:endParaRPr lang="es-CL" sz="1350" dirty="0"/>
          </a:p>
        </p:txBody>
      </p:sp>
      <p:pic>
        <p:nvPicPr>
          <p:cNvPr id="5" name="Imagen 4"/>
          <p:cNvPicPr>
            <a:picLocks noChangeAspect="1"/>
          </p:cNvPicPr>
          <p:nvPr/>
        </p:nvPicPr>
        <p:blipFill>
          <a:blip r:embed="rId2"/>
          <a:stretch>
            <a:fillRect/>
          </a:stretch>
        </p:blipFill>
        <p:spPr>
          <a:xfrm>
            <a:off x="6419925" y="3753834"/>
            <a:ext cx="2637565" cy="2238714"/>
          </a:xfrm>
          <a:prstGeom prst="rect">
            <a:avLst/>
          </a:prstGeom>
        </p:spPr>
      </p:pic>
    </p:spTree>
    <p:extLst>
      <p:ext uri="{BB962C8B-B14F-4D97-AF65-F5344CB8AC3E}">
        <p14:creationId xmlns:p14="http://schemas.microsoft.com/office/powerpoint/2010/main" val="7572566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CuadroTexto 3"/>
          <p:cNvSpPr txBox="1"/>
          <p:nvPr/>
        </p:nvSpPr>
        <p:spPr>
          <a:xfrm>
            <a:off x="444235" y="2816080"/>
            <a:ext cx="8699765" cy="3208571"/>
          </a:xfrm>
          <a:prstGeom prst="rect">
            <a:avLst/>
          </a:prstGeom>
          <a:noFill/>
        </p:spPr>
        <p:txBody>
          <a:bodyPr wrap="square" rtlCol="0">
            <a:spAutoFit/>
          </a:bodyPr>
          <a:lstStyle/>
          <a:p>
            <a:r>
              <a:rPr lang="es-CL" sz="1350" dirty="0"/>
              <a:t>Desarrollo:</a:t>
            </a:r>
          </a:p>
          <a:p>
            <a:endParaRPr lang="es-CL" sz="1350" dirty="0"/>
          </a:p>
          <a:p>
            <a:r>
              <a:rPr lang="es-CL" sz="1350" dirty="0"/>
              <a:t>Datos:</a:t>
            </a:r>
          </a:p>
          <a:p>
            <a:endParaRPr lang="es-CL" sz="1350" dirty="0"/>
          </a:p>
          <a:p>
            <a:r>
              <a:rPr lang="es-CL" sz="1350" dirty="0"/>
              <a:t>1.- V = 4160 V.</a:t>
            </a:r>
          </a:p>
          <a:p>
            <a:r>
              <a:rPr lang="es-CL" sz="1350" dirty="0"/>
              <a:t>2.- </a:t>
            </a:r>
            <a:r>
              <a:rPr lang="es-CL" sz="1350" dirty="0" err="1"/>
              <a:t>Dt</a:t>
            </a:r>
            <a:r>
              <a:rPr lang="es-CL" sz="1350" dirty="0"/>
              <a:t> = 910 </a:t>
            </a:r>
            <a:r>
              <a:rPr lang="es-CL" sz="1350" dirty="0" err="1"/>
              <a:t>mm.</a:t>
            </a:r>
            <a:endParaRPr lang="es-CL" sz="1350" dirty="0"/>
          </a:p>
          <a:p>
            <a:r>
              <a:rPr lang="es-CL" sz="1350" dirty="0"/>
              <a:t>3.- Potencia en MVA base = P = 10 MVA.</a:t>
            </a:r>
          </a:p>
          <a:p>
            <a:r>
              <a:rPr lang="es-CL" sz="1350" dirty="0"/>
              <a:t>4.- Z% = 5,5 %.</a:t>
            </a:r>
          </a:p>
          <a:p>
            <a:r>
              <a:rPr lang="es-CL" sz="1350" dirty="0"/>
              <a:t>5.- </a:t>
            </a:r>
            <a:r>
              <a:rPr lang="es-CL" sz="1350" dirty="0" err="1"/>
              <a:t>Td</a:t>
            </a:r>
            <a:r>
              <a:rPr lang="es-CL" sz="1350" dirty="0"/>
              <a:t> = 6 ciclos.</a:t>
            </a:r>
          </a:p>
          <a:p>
            <a:endParaRPr lang="es-CL" sz="1350" dirty="0"/>
          </a:p>
          <a:p>
            <a:r>
              <a:rPr lang="es-CL" sz="1350" dirty="0"/>
              <a:t>Además se considerará una frecuencia = f = 50 </a:t>
            </a:r>
            <a:r>
              <a:rPr lang="es-CL" sz="1350" dirty="0" err="1"/>
              <a:t>hz</a:t>
            </a:r>
            <a:r>
              <a:rPr lang="es-CL" sz="1350" dirty="0"/>
              <a:t>, por lo que podemos calcular su período = P.</a:t>
            </a:r>
          </a:p>
          <a:p>
            <a:endParaRPr lang="es-CL" sz="1350" dirty="0"/>
          </a:p>
          <a:p>
            <a:r>
              <a:rPr lang="es-CL" sz="1350" dirty="0"/>
              <a:t>P = 1 / f = 1 / 50 = 0,02 </a:t>
            </a:r>
            <a:r>
              <a:rPr lang="es-CL" sz="1350" dirty="0" err="1"/>
              <a:t>seg</a:t>
            </a:r>
            <a:r>
              <a:rPr lang="es-CL" sz="1350" dirty="0"/>
              <a:t> = 20 ms.</a:t>
            </a:r>
          </a:p>
          <a:p>
            <a:endParaRPr lang="es-CL" sz="1350" dirty="0"/>
          </a:p>
          <a:p>
            <a:endParaRPr lang="es-CL" sz="1350" dirty="0"/>
          </a:p>
        </p:txBody>
      </p:sp>
      <p:pic>
        <p:nvPicPr>
          <p:cNvPr id="5" name="Imagen 4"/>
          <p:cNvPicPr>
            <a:picLocks noChangeAspect="1"/>
          </p:cNvPicPr>
          <p:nvPr/>
        </p:nvPicPr>
        <p:blipFill>
          <a:blip r:embed="rId2"/>
          <a:stretch>
            <a:fillRect/>
          </a:stretch>
        </p:blipFill>
        <p:spPr>
          <a:xfrm>
            <a:off x="5929313" y="2819703"/>
            <a:ext cx="2957680" cy="1901366"/>
          </a:xfrm>
          <a:prstGeom prst="rect">
            <a:avLst/>
          </a:prstGeom>
        </p:spPr>
      </p:pic>
    </p:spTree>
    <p:extLst>
      <p:ext uri="{BB962C8B-B14F-4D97-AF65-F5344CB8AC3E}">
        <p14:creationId xmlns:p14="http://schemas.microsoft.com/office/powerpoint/2010/main" val="3286937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CuadroTexto 3"/>
          <p:cNvSpPr txBox="1"/>
          <p:nvPr/>
        </p:nvSpPr>
        <p:spPr>
          <a:xfrm>
            <a:off x="444235" y="2816079"/>
            <a:ext cx="8699765" cy="3831818"/>
          </a:xfrm>
          <a:prstGeom prst="rect">
            <a:avLst/>
          </a:prstGeom>
          <a:noFill/>
        </p:spPr>
        <p:txBody>
          <a:bodyPr wrap="square" rtlCol="0">
            <a:spAutoFit/>
          </a:bodyPr>
          <a:lstStyle/>
          <a:p>
            <a:r>
              <a:rPr lang="es-CL" sz="1350" dirty="0"/>
              <a:t>Calculo de </a:t>
            </a:r>
            <a:r>
              <a:rPr lang="es-CL" sz="1350" dirty="0" err="1"/>
              <a:t>Isc</a:t>
            </a:r>
            <a:r>
              <a:rPr lang="es-CL" sz="1350" dirty="0"/>
              <a:t>.</a:t>
            </a:r>
          </a:p>
          <a:p>
            <a:endParaRPr lang="es-CL" sz="1350" dirty="0"/>
          </a:p>
          <a:p>
            <a:r>
              <a:rPr lang="es-CL" sz="1350" dirty="0" err="1"/>
              <a:t>Isc</a:t>
            </a:r>
            <a:r>
              <a:rPr lang="es-CL" sz="1350" dirty="0"/>
              <a:t> = ((Potencia en MVA base x 1000000)/(1,732 x V)) x (100/Z%)</a:t>
            </a:r>
          </a:p>
          <a:p>
            <a:endParaRPr lang="es-CL" sz="1350" dirty="0"/>
          </a:p>
          <a:p>
            <a:r>
              <a:rPr lang="es-CL" sz="1350" dirty="0" err="1"/>
              <a:t>Isc</a:t>
            </a:r>
            <a:r>
              <a:rPr lang="es-CL" sz="1350" dirty="0"/>
              <a:t> = ((10 x 1000000) / (1,732 x 4160)) x (100/5,5) = 25235 amperes = 25 </a:t>
            </a:r>
            <a:r>
              <a:rPr lang="es-CL" sz="1350" dirty="0" err="1"/>
              <a:t>kA</a:t>
            </a:r>
            <a:r>
              <a:rPr lang="es-CL" sz="1350" dirty="0"/>
              <a:t>.</a:t>
            </a:r>
          </a:p>
          <a:p>
            <a:endParaRPr lang="es-CL" sz="1350" dirty="0"/>
          </a:p>
          <a:p>
            <a:endParaRPr lang="es-CL" sz="1350" dirty="0"/>
          </a:p>
          <a:p>
            <a:r>
              <a:rPr lang="es-CL" sz="1350" dirty="0"/>
              <a:t>Cálculo de potencia de arco.</a:t>
            </a:r>
          </a:p>
          <a:p>
            <a:endParaRPr lang="es-CL" sz="1350" dirty="0"/>
          </a:p>
          <a:p>
            <a:r>
              <a:rPr lang="es-CL" sz="1350" dirty="0"/>
              <a:t>Parco = (1,732 x V x </a:t>
            </a:r>
            <a:r>
              <a:rPr lang="es-CL" sz="1350" dirty="0" err="1"/>
              <a:t>Isc</a:t>
            </a:r>
            <a:r>
              <a:rPr lang="es-CL" sz="1350" dirty="0"/>
              <a:t> x (0,707^2)) / 1000000</a:t>
            </a:r>
          </a:p>
          <a:p>
            <a:endParaRPr lang="es-CL" sz="1350" dirty="0"/>
          </a:p>
          <a:p>
            <a:r>
              <a:rPr lang="es-CL" sz="1350" dirty="0"/>
              <a:t>Parco = (1,732 x 4160 x 25235 x (0,707^2)) / 1000000</a:t>
            </a:r>
          </a:p>
          <a:p>
            <a:endParaRPr lang="es-CL" sz="1350" dirty="0"/>
          </a:p>
          <a:p>
            <a:r>
              <a:rPr lang="es-CL" sz="1350" dirty="0"/>
              <a:t>Parco = 91 MW.</a:t>
            </a:r>
          </a:p>
          <a:p>
            <a:endParaRPr lang="es-CL" sz="1350" dirty="0"/>
          </a:p>
          <a:p>
            <a:endParaRPr lang="es-CL" sz="1350" dirty="0"/>
          </a:p>
          <a:p>
            <a:endParaRPr lang="es-CL" sz="1350" dirty="0"/>
          </a:p>
          <a:p>
            <a:endParaRPr lang="es-CL" sz="1350" dirty="0"/>
          </a:p>
        </p:txBody>
      </p:sp>
      <p:pic>
        <p:nvPicPr>
          <p:cNvPr id="5" name="Imagen 4"/>
          <p:cNvPicPr>
            <a:picLocks noChangeAspect="1"/>
          </p:cNvPicPr>
          <p:nvPr/>
        </p:nvPicPr>
        <p:blipFill>
          <a:blip r:embed="rId2"/>
          <a:stretch>
            <a:fillRect/>
          </a:stretch>
        </p:blipFill>
        <p:spPr>
          <a:xfrm>
            <a:off x="6822139" y="3511763"/>
            <a:ext cx="2043398" cy="2250596"/>
          </a:xfrm>
          <a:prstGeom prst="rect">
            <a:avLst/>
          </a:prstGeom>
        </p:spPr>
      </p:pic>
    </p:spTree>
    <p:extLst>
      <p:ext uri="{BB962C8B-B14F-4D97-AF65-F5344CB8AC3E}">
        <p14:creationId xmlns:p14="http://schemas.microsoft.com/office/powerpoint/2010/main" val="12174720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CuadroTexto 3"/>
          <p:cNvSpPr txBox="1"/>
          <p:nvPr/>
        </p:nvSpPr>
        <p:spPr>
          <a:xfrm>
            <a:off x="444235" y="2816080"/>
            <a:ext cx="8699765" cy="4039567"/>
          </a:xfrm>
          <a:prstGeom prst="rect">
            <a:avLst/>
          </a:prstGeom>
          <a:noFill/>
        </p:spPr>
        <p:txBody>
          <a:bodyPr wrap="square" rtlCol="0">
            <a:spAutoFit/>
          </a:bodyPr>
          <a:lstStyle/>
          <a:p>
            <a:r>
              <a:rPr lang="es-CL" sz="1350" dirty="0"/>
              <a:t>Cálculo de frontera de relámpago de arco.</a:t>
            </a:r>
          </a:p>
          <a:p>
            <a:endParaRPr lang="es-CL" sz="1350" dirty="0"/>
          </a:p>
          <a:p>
            <a:r>
              <a:rPr lang="es-CL" sz="1350" dirty="0"/>
              <a:t>Dc = (2,65 x Parco x </a:t>
            </a:r>
            <a:r>
              <a:rPr lang="es-CL" sz="1350" dirty="0" err="1"/>
              <a:t>td</a:t>
            </a:r>
            <a:r>
              <a:rPr lang="es-CL" sz="1350" dirty="0"/>
              <a:t>)^(1/2)……………………Nota: El resultado de Dc vendrá dado en pies.</a:t>
            </a:r>
          </a:p>
          <a:p>
            <a:endParaRPr lang="es-CL" sz="1350" dirty="0"/>
          </a:p>
          <a:p>
            <a:r>
              <a:rPr lang="es-CL" sz="1350" dirty="0"/>
              <a:t>Dc = (2,65 x 91 x (120 / 1000))^(1/2)……….Nota: El cálculo de </a:t>
            </a:r>
            <a:r>
              <a:rPr lang="es-CL" sz="1350" dirty="0" err="1"/>
              <a:t>td</a:t>
            </a:r>
            <a:r>
              <a:rPr lang="es-CL" sz="1350" dirty="0"/>
              <a:t>, proviene de que 1 ciclo son 20 ms, por lo que 					       6 ciclos serán 6 x 20 ms = 120 ms. Luego al pasarlo a 						       segundos serían 120/1000 en segundos.</a:t>
            </a:r>
          </a:p>
          <a:p>
            <a:endParaRPr lang="es-CL" sz="1350" dirty="0"/>
          </a:p>
          <a:p>
            <a:r>
              <a:rPr lang="es-CL" sz="1350" dirty="0"/>
              <a:t>Dc = 5,376 pies.</a:t>
            </a:r>
          </a:p>
          <a:p>
            <a:endParaRPr lang="es-CL" sz="1350" dirty="0"/>
          </a:p>
          <a:p>
            <a:r>
              <a:rPr lang="es-CL" sz="1350" dirty="0"/>
              <a:t>Luego considerando que 1 pie = 1 (12 pulgadas) = 1 x 12 x 25,4 mm, entonces 1 pie = 304,8 </a:t>
            </a:r>
            <a:r>
              <a:rPr lang="es-CL" sz="1350" dirty="0" err="1"/>
              <a:t>mm.</a:t>
            </a:r>
            <a:endParaRPr lang="es-CL" sz="1350" dirty="0"/>
          </a:p>
          <a:p>
            <a:endParaRPr lang="es-CL" sz="1350" dirty="0"/>
          </a:p>
          <a:p>
            <a:r>
              <a:rPr lang="es-CL" sz="1350" dirty="0"/>
              <a:t>Aplicando regla de tres simple, se tiene que Dc = 1639 mm = 1,63 </a:t>
            </a:r>
            <a:r>
              <a:rPr lang="es-CL" sz="1350" dirty="0" err="1"/>
              <a:t>mts</a:t>
            </a:r>
            <a:r>
              <a:rPr lang="es-CL" sz="1350" dirty="0"/>
              <a:t>.</a:t>
            </a:r>
          </a:p>
          <a:p>
            <a:endParaRPr lang="es-CL" sz="1350" dirty="0"/>
          </a:p>
          <a:p>
            <a:endParaRPr lang="es-CL" sz="1350" dirty="0"/>
          </a:p>
          <a:p>
            <a:endParaRPr lang="es-CL" sz="1350" dirty="0"/>
          </a:p>
          <a:p>
            <a:endParaRPr lang="es-CL" sz="1350" dirty="0"/>
          </a:p>
          <a:p>
            <a:endParaRPr lang="es-CL" sz="1350" dirty="0"/>
          </a:p>
          <a:p>
            <a:endParaRPr lang="es-CL" sz="1350" dirty="0"/>
          </a:p>
        </p:txBody>
      </p:sp>
      <p:pic>
        <p:nvPicPr>
          <p:cNvPr id="5" name="Imagen 4"/>
          <p:cNvPicPr>
            <a:picLocks noChangeAspect="1"/>
          </p:cNvPicPr>
          <p:nvPr/>
        </p:nvPicPr>
        <p:blipFill>
          <a:blip r:embed="rId2"/>
          <a:stretch>
            <a:fillRect/>
          </a:stretch>
        </p:blipFill>
        <p:spPr>
          <a:xfrm>
            <a:off x="7139209" y="2230253"/>
            <a:ext cx="2004791" cy="1085928"/>
          </a:xfrm>
          <a:prstGeom prst="rect">
            <a:avLst/>
          </a:prstGeom>
        </p:spPr>
      </p:pic>
    </p:spTree>
    <p:extLst>
      <p:ext uri="{BB962C8B-B14F-4D97-AF65-F5344CB8AC3E}">
        <p14:creationId xmlns:p14="http://schemas.microsoft.com/office/powerpoint/2010/main" val="3986933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CuadroTexto 3"/>
          <p:cNvSpPr txBox="1"/>
          <p:nvPr/>
        </p:nvSpPr>
        <p:spPr>
          <a:xfrm>
            <a:off x="444235" y="2816079"/>
            <a:ext cx="8699765" cy="3831818"/>
          </a:xfrm>
          <a:prstGeom prst="rect">
            <a:avLst/>
          </a:prstGeom>
          <a:noFill/>
        </p:spPr>
        <p:txBody>
          <a:bodyPr wrap="square" rtlCol="0">
            <a:spAutoFit/>
          </a:bodyPr>
          <a:lstStyle/>
          <a:p>
            <a:r>
              <a:rPr lang="es-CL" sz="1350" dirty="0"/>
              <a:t>Cálculo de Energía incidental.</a:t>
            </a:r>
          </a:p>
          <a:p>
            <a:endParaRPr lang="es-CL" sz="1350" dirty="0"/>
          </a:p>
          <a:p>
            <a:r>
              <a:rPr lang="es-CL" sz="1350" dirty="0"/>
              <a:t>Ei = (793 x </a:t>
            </a:r>
            <a:r>
              <a:rPr lang="es-CL" sz="1350" dirty="0" err="1"/>
              <a:t>Isc</a:t>
            </a:r>
            <a:r>
              <a:rPr lang="es-CL" sz="1350" dirty="0"/>
              <a:t> x V x </a:t>
            </a:r>
            <a:r>
              <a:rPr lang="es-CL" sz="1350" dirty="0" err="1"/>
              <a:t>td</a:t>
            </a:r>
            <a:r>
              <a:rPr lang="es-CL" sz="1350" dirty="0"/>
              <a:t>) / Dt^2 …………… Cal/cm^2.</a:t>
            </a:r>
          </a:p>
          <a:p>
            <a:endParaRPr lang="es-CL" sz="1350" dirty="0"/>
          </a:p>
          <a:p>
            <a:r>
              <a:rPr lang="es-CL" sz="1350" dirty="0"/>
              <a:t>Nota: Para este cálculo, debe ocurrir que:</a:t>
            </a:r>
          </a:p>
          <a:p>
            <a:endParaRPr lang="es-CL" sz="1350" dirty="0"/>
          </a:p>
          <a:p>
            <a:r>
              <a:rPr lang="es-CL" sz="1350" dirty="0" err="1"/>
              <a:t>Isc</a:t>
            </a:r>
            <a:r>
              <a:rPr lang="es-CL" sz="1350" dirty="0"/>
              <a:t> en </a:t>
            </a:r>
            <a:r>
              <a:rPr lang="es-CL" sz="1350" dirty="0" err="1"/>
              <a:t>kA</a:t>
            </a:r>
            <a:r>
              <a:rPr lang="es-CL" sz="1350" dirty="0"/>
              <a:t>.</a:t>
            </a:r>
          </a:p>
          <a:p>
            <a:r>
              <a:rPr lang="es-CL" sz="1350" dirty="0"/>
              <a:t>V en </a:t>
            </a:r>
            <a:r>
              <a:rPr lang="es-CL" sz="1350" dirty="0" err="1"/>
              <a:t>kV</a:t>
            </a:r>
            <a:r>
              <a:rPr lang="es-CL" sz="1350" dirty="0"/>
              <a:t>.</a:t>
            </a:r>
          </a:p>
          <a:p>
            <a:r>
              <a:rPr lang="es-CL" sz="1350" dirty="0" err="1"/>
              <a:t>Td</a:t>
            </a:r>
            <a:r>
              <a:rPr lang="es-CL" sz="1350" dirty="0"/>
              <a:t> en </a:t>
            </a:r>
            <a:r>
              <a:rPr lang="es-CL" sz="1350" dirty="0" err="1"/>
              <a:t>seg</a:t>
            </a:r>
            <a:r>
              <a:rPr lang="es-CL" sz="1350" dirty="0"/>
              <a:t>.</a:t>
            </a:r>
          </a:p>
          <a:p>
            <a:r>
              <a:rPr lang="es-CL" sz="1350" dirty="0" err="1"/>
              <a:t>Dt</a:t>
            </a:r>
            <a:r>
              <a:rPr lang="es-CL" sz="1350" dirty="0"/>
              <a:t> en pulgadas.</a:t>
            </a:r>
          </a:p>
          <a:p>
            <a:endParaRPr lang="es-CL" sz="1350" dirty="0"/>
          </a:p>
          <a:p>
            <a:r>
              <a:rPr lang="es-CL" sz="1350" dirty="0"/>
              <a:t>Como </a:t>
            </a:r>
            <a:r>
              <a:rPr lang="es-CL" sz="1350" dirty="0" err="1"/>
              <a:t>Dt</a:t>
            </a:r>
            <a:r>
              <a:rPr lang="es-CL" sz="1350" dirty="0"/>
              <a:t> = 910 mm y 1 pie = 12 pulgadas = 304,8 mm, aplicando regla de tres simple, </a:t>
            </a:r>
            <a:r>
              <a:rPr lang="es-CL" sz="1350" dirty="0" err="1"/>
              <a:t>Dt</a:t>
            </a:r>
            <a:r>
              <a:rPr lang="es-CL" sz="1350" dirty="0"/>
              <a:t> = 35,83 pulgadas. </a:t>
            </a:r>
          </a:p>
          <a:p>
            <a:endParaRPr lang="es-CL" sz="1350" dirty="0"/>
          </a:p>
          <a:p>
            <a:endParaRPr lang="es-CL" sz="1350" dirty="0"/>
          </a:p>
          <a:p>
            <a:endParaRPr lang="es-CL" sz="1350" dirty="0"/>
          </a:p>
          <a:p>
            <a:endParaRPr lang="es-CL" sz="1350" dirty="0"/>
          </a:p>
          <a:p>
            <a:endParaRPr lang="es-CL" sz="1350" dirty="0"/>
          </a:p>
          <a:p>
            <a:endParaRPr lang="es-CL" sz="1350" dirty="0"/>
          </a:p>
        </p:txBody>
      </p:sp>
      <p:pic>
        <p:nvPicPr>
          <p:cNvPr id="5" name="Imagen 4"/>
          <p:cNvPicPr>
            <a:picLocks noChangeAspect="1"/>
          </p:cNvPicPr>
          <p:nvPr/>
        </p:nvPicPr>
        <p:blipFill>
          <a:blip r:embed="rId2"/>
          <a:stretch>
            <a:fillRect/>
          </a:stretch>
        </p:blipFill>
        <p:spPr>
          <a:xfrm>
            <a:off x="6668071" y="2466975"/>
            <a:ext cx="1640833" cy="2498388"/>
          </a:xfrm>
          <a:prstGeom prst="rect">
            <a:avLst/>
          </a:prstGeom>
        </p:spPr>
      </p:pic>
    </p:spTree>
    <p:extLst>
      <p:ext uri="{BB962C8B-B14F-4D97-AF65-F5344CB8AC3E}">
        <p14:creationId xmlns:p14="http://schemas.microsoft.com/office/powerpoint/2010/main" val="5578323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CuadroTexto 3"/>
          <p:cNvSpPr txBox="1"/>
          <p:nvPr/>
        </p:nvSpPr>
        <p:spPr>
          <a:xfrm>
            <a:off x="444235" y="2816080"/>
            <a:ext cx="8699765" cy="3208571"/>
          </a:xfrm>
          <a:prstGeom prst="rect">
            <a:avLst/>
          </a:prstGeom>
          <a:noFill/>
        </p:spPr>
        <p:txBody>
          <a:bodyPr wrap="square" rtlCol="0">
            <a:spAutoFit/>
          </a:bodyPr>
          <a:lstStyle/>
          <a:p>
            <a:r>
              <a:rPr lang="es-CL" sz="1350" dirty="0"/>
              <a:t>Cálculo de Energía incidental.</a:t>
            </a:r>
          </a:p>
          <a:p>
            <a:endParaRPr lang="es-CL" sz="1350" dirty="0"/>
          </a:p>
          <a:p>
            <a:r>
              <a:rPr lang="es-CL" sz="1350" dirty="0"/>
              <a:t>Ei = (793 x 25 x 4,16 x 0,12) / (35,83)^2 = 7,7 cal/cm^2.</a:t>
            </a:r>
          </a:p>
          <a:p>
            <a:endParaRPr lang="es-CL" sz="1350" dirty="0"/>
          </a:p>
          <a:p>
            <a:r>
              <a:rPr lang="es-CL" sz="1350" dirty="0"/>
              <a:t>Se aproxima a energía de 8 cal/cm^2.</a:t>
            </a:r>
          </a:p>
          <a:p>
            <a:endParaRPr lang="es-CL" sz="1350" dirty="0"/>
          </a:p>
          <a:p>
            <a:r>
              <a:rPr lang="es-CL" sz="1350" dirty="0"/>
              <a:t>Luego por tabla (130.7 c) de NFPA 70E, obtenemos que: </a:t>
            </a:r>
          </a:p>
          <a:p>
            <a:endParaRPr lang="es-CL" sz="1350" dirty="0"/>
          </a:p>
          <a:p>
            <a:r>
              <a:rPr lang="es-CL" sz="1350" dirty="0"/>
              <a:t>Esto corresponde a un traje categoría 2 (8 cal/cm^2). </a:t>
            </a:r>
          </a:p>
          <a:p>
            <a:endParaRPr lang="es-CL" sz="1350" dirty="0"/>
          </a:p>
          <a:p>
            <a:endParaRPr lang="es-CL" sz="1350" dirty="0"/>
          </a:p>
          <a:p>
            <a:endParaRPr lang="es-CL" sz="1350" dirty="0"/>
          </a:p>
          <a:p>
            <a:endParaRPr lang="es-CL" sz="1350" dirty="0"/>
          </a:p>
          <a:p>
            <a:endParaRPr lang="es-CL" sz="1350" dirty="0"/>
          </a:p>
          <a:p>
            <a:endParaRPr lang="es-CL" sz="1350" dirty="0"/>
          </a:p>
        </p:txBody>
      </p:sp>
      <p:pic>
        <p:nvPicPr>
          <p:cNvPr id="5" name="Imagen 4"/>
          <p:cNvPicPr>
            <a:picLocks noChangeAspect="1"/>
          </p:cNvPicPr>
          <p:nvPr/>
        </p:nvPicPr>
        <p:blipFill>
          <a:blip r:embed="rId2"/>
          <a:stretch>
            <a:fillRect/>
          </a:stretch>
        </p:blipFill>
        <p:spPr>
          <a:xfrm>
            <a:off x="5911341" y="3175988"/>
            <a:ext cx="2769415" cy="2277074"/>
          </a:xfrm>
          <a:prstGeom prst="rect">
            <a:avLst/>
          </a:prstGeom>
        </p:spPr>
      </p:pic>
    </p:spTree>
    <p:extLst>
      <p:ext uri="{BB962C8B-B14F-4D97-AF65-F5344CB8AC3E}">
        <p14:creationId xmlns:p14="http://schemas.microsoft.com/office/powerpoint/2010/main" val="41934948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6" name="Rectángulo 5"/>
          <p:cNvSpPr/>
          <p:nvPr/>
        </p:nvSpPr>
        <p:spPr>
          <a:xfrm>
            <a:off x="239486" y="2601552"/>
            <a:ext cx="4767943" cy="4247317"/>
          </a:xfrm>
          <a:prstGeom prst="rect">
            <a:avLst/>
          </a:prstGeom>
        </p:spPr>
        <p:txBody>
          <a:bodyPr wrap="square">
            <a:spAutoFit/>
          </a:bodyPr>
          <a:lstStyle/>
          <a:p>
            <a:pPr algn="just"/>
            <a:r>
              <a:rPr lang="es-ES" b="1" dirty="0"/>
              <a:t>PROTECCIÓN DE LAS INSTALACIONES DE BAJA TENSIÓN</a:t>
            </a:r>
            <a:r>
              <a:rPr lang="es-ES" b="1" dirty="0" smtClean="0"/>
              <a:t>.</a:t>
            </a:r>
          </a:p>
          <a:p>
            <a:pPr algn="just"/>
            <a:endParaRPr lang="es-ES" dirty="0"/>
          </a:p>
          <a:p>
            <a:pPr marL="342900" indent="-342900" algn="just">
              <a:buAutoNum type="arabicPeriod"/>
            </a:pPr>
            <a:r>
              <a:rPr lang="es-ES" dirty="0" smtClean="0"/>
              <a:t>La </a:t>
            </a:r>
            <a:r>
              <a:rPr lang="es-ES" dirty="0"/>
              <a:t>distribución en B.T y protección de personas. Diseño y construcción de instalaciones selectivas en defectos indirectos. </a:t>
            </a:r>
            <a:endParaRPr lang="es-ES" dirty="0" smtClean="0"/>
          </a:p>
          <a:p>
            <a:pPr marL="342900" indent="-342900" algn="just">
              <a:buAutoNum type="arabicPeriod"/>
            </a:pPr>
            <a:r>
              <a:rPr lang="es-ES" dirty="0" smtClean="0"/>
              <a:t>Protección </a:t>
            </a:r>
            <a:r>
              <a:rPr lang="es-ES" dirty="0"/>
              <a:t>de las instalaciones de baja tensión contra sobrecargas y cortocircuitos. Selectividad de las protecciones de </a:t>
            </a:r>
            <a:r>
              <a:rPr lang="es-ES" dirty="0" smtClean="0"/>
              <a:t>sobre intensidad</a:t>
            </a:r>
            <a:r>
              <a:rPr lang="es-ES" dirty="0"/>
              <a:t>. </a:t>
            </a:r>
            <a:endParaRPr lang="es-ES" dirty="0" smtClean="0"/>
          </a:p>
          <a:p>
            <a:pPr marL="342900" indent="-342900" algn="just">
              <a:buAutoNum type="arabicPeriod"/>
            </a:pPr>
            <a:r>
              <a:rPr lang="es-ES" dirty="0" smtClean="0"/>
              <a:t>Solicitaciones </a:t>
            </a:r>
            <a:r>
              <a:rPr lang="es-ES" dirty="0"/>
              <a:t>térmicas y dinámicas en una instalación eléctrica en cortocircuito. </a:t>
            </a:r>
            <a:endParaRPr lang="es-ES" dirty="0" smtClean="0"/>
          </a:p>
          <a:p>
            <a:pPr marL="342900" indent="-342900" algn="just">
              <a:buAutoNum type="arabicPeriod"/>
            </a:pPr>
            <a:r>
              <a:rPr lang="es-ES" dirty="0" smtClean="0"/>
              <a:t>Protección </a:t>
            </a:r>
            <a:r>
              <a:rPr lang="es-ES" dirty="0"/>
              <a:t>contra sobretensiones en instalaciones eléctricas de baja tensión. </a:t>
            </a:r>
            <a:endParaRPr lang="es-CL" dirty="0"/>
          </a:p>
        </p:txBody>
      </p:sp>
      <p:pic>
        <p:nvPicPr>
          <p:cNvPr id="7" name="Imagen 6"/>
          <p:cNvPicPr>
            <a:picLocks noChangeAspect="1"/>
          </p:cNvPicPr>
          <p:nvPr/>
        </p:nvPicPr>
        <p:blipFill>
          <a:blip r:embed="rId2"/>
          <a:stretch>
            <a:fillRect/>
          </a:stretch>
        </p:blipFill>
        <p:spPr>
          <a:xfrm>
            <a:off x="5476629" y="3509961"/>
            <a:ext cx="3407980" cy="3013669"/>
          </a:xfrm>
          <a:prstGeom prst="rect">
            <a:avLst/>
          </a:prstGeom>
        </p:spPr>
      </p:pic>
    </p:spTree>
    <p:extLst>
      <p:ext uri="{BB962C8B-B14F-4D97-AF65-F5344CB8AC3E}">
        <p14:creationId xmlns:p14="http://schemas.microsoft.com/office/powerpoint/2010/main" val="11708865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6" name="Rectángulo 5"/>
          <p:cNvSpPr/>
          <p:nvPr/>
        </p:nvSpPr>
        <p:spPr>
          <a:xfrm>
            <a:off x="253999" y="2313489"/>
            <a:ext cx="8236857" cy="1477328"/>
          </a:xfrm>
          <a:prstGeom prst="rect">
            <a:avLst/>
          </a:prstGeom>
        </p:spPr>
        <p:txBody>
          <a:bodyPr wrap="square">
            <a:spAutoFit/>
          </a:bodyPr>
          <a:lstStyle/>
          <a:p>
            <a:r>
              <a:rPr lang="es-ES" dirty="0"/>
              <a:t>LA DISTRIBUCIÓN EN B.T Y PROTECCIÓN DE PERSONAS. DISEÑO Y CONSTRUCCIÓN DE INSTALACIONES SELECTIVAS EN DEFECTOS INDIRECTOS. </a:t>
            </a:r>
            <a:endParaRPr lang="es-ES" dirty="0" smtClean="0"/>
          </a:p>
          <a:p>
            <a:endParaRPr lang="es-ES" dirty="0"/>
          </a:p>
          <a:p>
            <a:r>
              <a:rPr lang="es-ES" dirty="0" smtClean="0"/>
              <a:t>Los </a:t>
            </a:r>
            <a:r>
              <a:rPr lang="es-ES" dirty="0"/>
              <a:t>elementos de protección para personas van alojados en los Cuadros de Distribución o Cuadros de mando y Protección.</a:t>
            </a:r>
            <a:endParaRPr lang="es-CL" dirty="0"/>
          </a:p>
        </p:txBody>
      </p:sp>
      <p:pic>
        <p:nvPicPr>
          <p:cNvPr id="7" name="Imagen 6"/>
          <p:cNvPicPr>
            <a:picLocks noChangeAspect="1"/>
          </p:cNvPicPr>
          <p:nvPr/>
        </p:nvPicPr>
        <p:blipFill>
          <a:blip r:embed="rId2"/>
          <a:stretch>
            <a:fillRect/>
          </a:stretch>
        </p:blipFill>
        <p:spPr>
          <a:xfrm>
            <a:off x="3488915" y="3752241"/>
            <a:ext cx="5118056" cy="3267683"/>
          </a:xfrm>
          <a:prstGeom prst="rect">
            <a:avLst/>
          </a:prstGeom>
        </p:spPr>
      </p:pic>
    </p:spTree>
    <p:extLst>
      <p:ext uri="{BB962C8B-B14F-4D97-AF65-F5344CB8AC3E}">
        <p14:creationId xmlns:p14="http://schemas.microsoft.com/office/powerpoint/2010/main" val="3549476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8" name="Rectángulo 7"/>
          <p:cNvSpPr/>
          <p:nvPr/>
        </p:nvSpPr>
        <p:spPr>
          <a:xfrm>
            <a:off x="181428" y="2370719"/>
            <a:ext cx="8744858" cy="1200329"/>
          </a:xfrm>
          <a:prstGeom prst="rect">
            <a:avLst/>
          </a:prstGeom>
        </p:spPr>
        <p:txBody>
          <a:bodyPr wrap="square">
            <a:spAutoFit/>
          </a:bodyPr>
          <a:lstStyle/>
          <a:p>
            <a:pPr algn="just"/>
            <a:r>
              <a:rPr lang="es-ES" dirty="0"/>
              <a:t>CONTACTOS </a:t>
            </a:r>
            <a:r>
              <a:rPr lang="es-ES" dirty="0" smtClean="0"/>
              <a:t>INDIRECTOS:</a:t>
            </a:r>
          </a:p>
          <a:p>
            <a:pPr algn="just"/>
            <a:endParaRPr lang="es-ES" dirty="0"/>
          </a:p>
          <a:p>
            <a:pPr algn="just"/>
            <a:r>
              <a:rPr lang="es-ES" dirty="0" smtClean="0"/>
              <a:t>La </a:t>
            </a:r>
            <a:r>
              <a:rPr lang="es-ES" dirty="0"/>
              <a:t>fuente de alimentación (cuadro de mando y protección) se conecta a tierra, así como el correspondiente transformador de distribución. Una de las razones es de seguridad.</a:t>
            </a:r>
            <a:endParaRPr lang="es-CL" dirty="0"/>
          </a:p>
        </p:txBody>
      </p:sp>
      <p:pic>
        <p:nvPicPr>
          <p:cNvPr id="4" name="Imagen 3"/>
          <p:cNvPicPr>
            <a:picLocks noChangeAspect="1"/>
          </p:cNvPicPr>
          <p:nvPr/>
        </p:nvPicPr>
        <p:blipFill>
          <a:blip r:embed="rId2"/>
          <a:stretch>
            <a:fillRect/>
          </a:stretch>
        </p:blipFill>
        <p:spPr>
          <a:xfrm>
            <a:off x="181428" y="3722925"/>
            <a:ext cx="8688012" cy="3086531"/>
          </a:xfrm>
          <a:prstGeom prst="rect">
            <a:avLst/>
          </a:prstGeom>
        </p:spPr>
      </p:pic>
    </p:spTree>
    <p:extLst>
      <p:ext uri="{BB962C8B-B14F-4D97-AF65-F5344CB8AC3E}">
        <p14:creationId xmlns:p14="http://schemas.microsoft.com/office/powerpoint/2010/main" val="18104096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5" name="Rectángulo 4"/>
          <p:cNvSpPr/>
          <p:nvPr/>
        </p:nvSpPr>
        <p:spPr>
          <a:xfrm>
            <a:off x="268513" y="2601552"/>
            <a:ext cx="8715829" cy="1477328"/>
          </a:xfrm>
          <a:prstGeom prst="rect">
            <a:avLst/>
          </a:prstGeom>
        </p:spPr>
        <p:txBody>
          <a:bodyPr wrap="square">
            <a:spAutoFit/>
          </a:bodyPr>
          <a:lstStyle/>
          <a:p>
            <a:pPr algn="just"/>
            <a:r>
              <a:rPr lang="es-ES" dirty="0"/>
              <a:t>Un contacto indirecto es la unión entre un conductor activo y una persona a través de un elemento metálico que se encuentre accidentalmente en tensión (por ejemplo la carcasa de un receptor: máquina, electrodomésticos, etc.) Éste puede producirse si, por accidente, el aislamiento de uno de los conductores que alimentan al receptor se deteriora y el conductor desnudo se pone en contacto con la carcasa.</a:t>
            </a:r>
            <a:endParaRPr lang="es-CL" dirty="0"/>
          </a:p>
        </p:txBody>
      </p:sp>
      <p:pic>
        <p:nvPicPr>
          <p:cNvPr id="6" name="Imagen 5"/>
          <p:cNvPicPr>
            <a:picLocks noChangeAspect="1"/>
          </p:cNvPicPr>
          <p:nvPr/>
        </p:nvPicPr>
        <p:blipFill>
          <a:blip r:embed="rId2"/>
          <a:stretch>
            <a:fillRect/>
          </a:stretch>
        </p:blipFill>
        <p:spPr>
          <a:xfrm>
            <a:off x="942770" y="4309713"/>
            <a:ext cx="6973273" cy="2429214"/>
          </a:xfrm>
          <a:prstGeom prst="rect">
            <a:avLst/>
          </a:prstGeom>
        </p:spPr>
      </p:pic>
    </p:spTree>
    <p:extLst>
      <p:ext uri="{BB962C8B-B14F-4D97-AF65-F5344CB8AC3E}">
        <p14:creationId xmlns:p14="http://schemas.microsoft.com/office/powerpoint/2010/main" val="29772320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Rectángulo 3"/>
          <p:cNvSpPr/>
          <p:nvPr/>
        </p:nvSpPr>
        <p:spPr>
          <a:xfrm>
            <a:off x="348015" y="2370719"/>
            <a:ext cx="8536675" cy="1477328"/>
          </a:xfrm>
          <a:prstGeom prst="rect">
            <a:avLst/>
          </a:prstGeom>
        </p:spPr>
        <p:txBody>
          <a:bodyPr wrap="square">
            <a:spAutoFit/>
          </a:bodyPr>
          <a:lstStyle/>
          <a:p>
            <a:pPr algn="just"/>
            <a:r>
              <a:rPr lang="es-ES" dirty="0"/>
              <a:t>Como puede comprobarse circulará cierto valor de intensidad (denominada intensidad de defecto) a través del cuerpo de la persona que hace contacto, puesto que está sometida a la tensión del generador. La tierra actúa como “conductor de retorno” para esa intensidad de defecto. Si no existiera la conexión a tierra del generador no podría circular esa intensidad, puesto que el conductor de retorno estará abierto. </a:t>
            </a:r>
            <a:endParaRPr lang="es-CL" dirty="0"/>
          </a:p>
        </p:txBody>
      </p:sp>
      <p:pic>
        <p:nvPicPr>
          <p:cNvPr id="5" name="Imagen 4"/>
          <p:cNvPicPr>
            <a:picLocks noChangeAspect="1"/>
          </p:cNvPicPr>
          <p:nvPr/>
        </p:nvPicPr>
        <p:blipFill>
          <a:blip r:embed="rId2"/>
          <a:stretch>
            <a:fillRect/>
          </a:stretch>
        </p:blipFill>
        <p:spPr>
          <a:xfrm>
            <a:off x="942770" y="3995814"/>
            <a:ext cx="6973273" cy="2429214"/>
          </a:xfrm>
          <a:prstGeom prst="rect">
            <a:avLst/>
          </a:prstGeom>
        </p:spPr>
      </p:pic>
    </p:spTree>
    <p:extLst>
      <p:ext uri="{BB962C8B-B14F-4D97-AF65-F5344CB8AC3E}">
        <p14:creationId xmlns:p14="http://schemas.microsoft.com/office/powerpoint/2010/main" val="37274537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Rectángulo 3"/>
          <p:cNvSpPr/>
          <p:nvPr/>
        </p:nvSpPr>
        <p:spPr>
          <a:xfrm>
            <a:off x="211540" y="2370719"/>
            <a:ext cx="4551530" cy="4524315"/>
          </a:xfrm>
          <a:prstGeom prst="rect">
            <a:avLst/>
          </a:prstGeom>
        </p:spPr>
        <p:txBody>
          <a:bodyPr wrap="square">
            <a:spAutoFit/>
          </a:bodyPr>
          <a:lstStyle/>
          <a:p>
            <a:pPr algn="just"/>
            <a:r>
              <a:rPr lang="es-ES" dirty="0"/>
              <a:t>PROTECCIÓN DE LA CLASE A: </a:t>
            </a:r>
            <a:endParaRPr lang="es-ES" dirty="0" smtClean="0"/>
          </a:p>
          <a:p>
            <a:pPr algn="just"/>
            <a:endParaRPr lang="es-ES" dirty="0"/>
          </a:p>
          <a:p>
            <a:pPr algn="just"/>
            <a:r>
              <a:rPr lang="es-ES" dirty="0" smtClean="0"/>
              <a:t>SUPRIMEN </a:t>
            </a:r>
            <a:r>
              <a:rPr lang="es-ES" dirty="0"/>
              <a:t>EL RIESGO Se utilizan para evitar que se produzcan contactos indirectos. </a:t>
            </a:r>
            <a:endParaRPr lang="es-ES" dirty="0" smtClean="0"/>
          </a:p>
          <a:p>
            <a:pPr algn="just"/>
            <a:endParaRPr lang="es-ES" dirty="0"/>
          </a:p>
          <a:p>
            <a:pPr marL="342900" indent="-342900" algn="just">
              <a:buAutoNum type="arabicPeriod"/>
            </a:pPr>
            <a:r>
              <a:rPr lang="es-ES" dirty="0" smtClean="0"/>
              <a:t>Separación </a:t>
            </a:r>
            <a:r>
              <a:rPr lang="es-ES" dirty="0"/>
              <a:t>de circuitos. </a:t>
            </a:r>
            <a:endParaRPr lang="es-ES" dirty="0" smtClean="0"/>
          </a:p>
          <a:p>
            <a:pPr marL="342900" indent="-342900" algn="just">
              <a:buAutoNum type="arabicPeriod"/>
            </a:pPr>
            <a:r>
              <a:rPr lang="es-ES" dirty="0" smtClean="0"/>
              <a:t>Empleo </a:t>
            </a:r>
            <a:r>
              <a:rPr lang="es-ES" dirty="0"/>
              <a:t>de pequeñas tensiones de seguridad. </a:t>
            </a:r>
            <a:endParaRPr lang="es-ES" dirty="0" smtClean="0"/>
          </a:p>
          <a:p>
            <a:pPr marL="342900" indent="-342900" algn="just">
              <a:buAutoNum type="arabicPeriod"/>
            </a:pPr>
            <a:r>
              <a:rPr lang="es-ES" dirty="0" smtClean="0"/>
              <a:t>Separación </a:t>
            </a:r>
            <a:r>
              <a:rPr lang="es-ES" dirty="0"/>
              <a:t>entre las partes activas y las masas accesibles por medio de aislamientos de protección. </a:t>
            </a:r>
            <a:endParaRPr lang="es-ES" dirty="0" smtClean="0"/>
          </a:p>
          <a:p>
            <a:pPr marL="342900" indent="-342900" algn="just">
              <a:buAutoNum type="arabicPeriod"/>
            </a:pPr>
            <a:r>
              <a:rPr lang="es-ES" dirty="0" smtClean="0"/>
              <a:t>Inaccesibilidad </a:t>
            </a:r>
            <a:r>
              <a:rPr lang="es-ES" dirty="0"/>
              <a:t>simultánea de los elementos conductores y masas. </a:t>
            </a:r>
            <a:endParaRPr lang="es-ES" dirty="0" smtClean="0"/>
          </a:p>
          <a:p>
            <a:pPr marL="342900" indent="-342900" algn="just">
              <a:buAutoNum type="arabicPeriod"/>
            </a:pPr>
            <a:r>
              <a:rPr lang="es-ES" dirty="0" smtClean="0"/>
              <a:t>Recubrimiento </a:t>
            </a:r>
            <a:r>
              <a:rPr lang="es-ES" dirty="0"/>
              <a:t>de masas con aislamiento de protección. </a:t>
            </a:r>
            <a:endParaRPr lang="es-ES" dirty="0" smtClean="0"/>
          </a:p>
          <a:p>
            <a:pPr marL="342900" indent="-342900" algn="just">
              <a:buAutoNum type="arabicPeriod"/>
            </a:pPr>
            <a:r>
              <a:rPr lang="es-ES" dirty="0" smtClean="0"/>
              <a:t>Conexiones </a:t>
            </a:r>
            <a:r>
              <a:rPr lang="es-ES" dirty="0"/>
              <a:t>equipotenciales.</a:t>
            </a:r>
            <a:endParaRPr lang="es-CL" dirty="0"/>
          </a:p>
        </p:txBody>
      </p:sp>
      <p:pic>
        <p:nvPicPr>
          <p:cNvPr id="5" name="Imagen 4"/>
          <p:cNvPicPr>
            <a:picLocks noChangeAspect="1"/>
          </p:cNvPicPr>
          <p:nvPr/>
        </p:nvPicPr>
        <p:blipFill>
          <a:blip r:embed="rId2"/>
          <a:stretch>
            <a:fillRect/>
          </a:stretch>
        </p:blipFill>
        <p:spPr>
          <a:xfrm>
            <a:off x="4848767" y="2781222"/>
            <a:ext cx="4295233" cy="4113812"/>
          </a:xfrm>
          <a:prstGeom prst="rect">
            <a:avLst/>
          </a:prstGeom>
        </p:spPr>
      </p:pic>
    </p:spTree>
    <p:extLst>
      <p:ext uri="{BB962C8B-B14F-4D97-AF65-F5344CB8AC3E}">
        <p14:creationId xmlns:p14="http://schemas.microsoft.com/office/powerpoint/2010/main" val="80521412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Rectángulo 3"/>
          <p:cNvSpPr/>
          <p:nvPr/>
        </p:nvSpPr>
        <p:spPr>
          <a:xfrm>
            <a:off x="184244" y="2370719"/>
            <a:ext cx="8823277" cy="2585323"/>
          </a:xfrm>
          <a:prstGeom prst="rect">
            <a:avLst/>
          </a:prstGeom>
        </p:spPr>
        <p:txBody>
          <a:bodyPr wrap="square">
            <a:spAutoFit/>
          </a:bodyPr>
          <a:lstStyle/>
          <a:p>
            <a:pPr algn="just"/>
            <a:r>
              <a:rPr lang="es-ES" dirty="0"/>
              <a:t>SEPARACIÓN GALVÁNICA DE </a:t>
            </a:r>
            <a:r>
              <a:rPr lang="es-ES" dirty="0" smtClean="0"/>
              <a:t>CIRCUITOS</a:t>
            </a:r>
          </a:p>
          <a:p>
            <a:pPr algn="just"/>
            <a:endParaRPr lang="es-ES" dirty="0"/>
          </a:p>
          <a:p>
            <a:pPr algn="just"/>
            <a:r>
              <a:rPr lang="es-ES" dirty="0" smtClean="0"/>
              <a:t>Si </a:t>
            </a:r>
            <a:r>
              <a:rPr lang="es-ES" dirty="0"/>
              <a:t>se evita que el generador esté en contacto con la tierra (conexión a tierra), en caso de contacto indirecto no circulará intensidad por la persona, al no existir conductor de retorno</a:t>
            </a:r>
            <a:r>
              <a:rPr lang="es-ES" dirty="0" smtClean="0"/>
              <a:t>.</a:t>
            </a:r>
          </a:p>
          <a:p>
            <a:pPr algn="just"/>
            <a:endParaRPr lang="es-ES" dirty="0" smtClean="0"/>
          </a:p>
          <a:p>
            <a:pPr algn="just"/>
            <a:r>
              <a:rPr lang="es-ES" dirty="0" smtClean="0"/>
              <a:t>Para </a:t>
            </a:r>
            <a:r>
              <a:rPr lang="es-ES" dirty="0"/>
              <a:t>ello, el circuito de trabajo (circuito bajo protección) no se alimenta directamente de la red, sino a través de un transformador de relación 1:1 denominado transformador de aislamiento. De este modo si hay una avería en el receptor el operador no podrá recibir ninguna descarga, ya que no está sometido a tensión alguna.</a:t>
            </a:r>
            <a:endParaRPr lang="es-CL" dirty="0"/>
          </a:p>
        </p:txBody>
      </p:sp>
      <p:pic>
        <p:nvPicPr>
          <p:cNvPr id="5" name="Imagen 4"/>
          <p:cNvPicPr>
            <a:picLocks noChangeAspect="1"/>
          </p:cNvPicPr>
          <p:nvPr/>
        </p:nvPicPr>
        <p:blipFill>
          <a:blip r:embed="rId2"/>
          <a:stretch>
            <a:fillRect/>
          </a:stretch>
        </p:blipFill>
        <p:spPr>
          <a:xfrm>
            <a:off x="5677473" y="4923195"/>
            <a:ext cx="3351458" cy="1996827"/>
          </a:xfrm>
          <a:prstGeom prst="rect">
            <a:avLst/>
          </a:prstGeom>
        </p:spPr>
      </p:pic>
    </p:spTree>
    <p:extLst>
      <p:ext uri="{BB962C8B-B14F-4D97-AF65-F5344CB8AC3E}">
        <p14:creationId xmlns:p14="http://schemas.microsoft.com/office/powerpoint/2010/main" val="20376282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Rectángulo 3"/>
          <p:cNvSpPr/>
          <p:nvPr/>
        </p:nvSpPr>
        <p:spPr>
          <a:xfrm>
            <a:off x="293426" y="2370719"/>
            <a:ext cx="4920019" cy="4524315"/>
          </a:xfrm>
          <a:prstGeom prst="rect">
            <a:avLst/>
          </a:prstGeom>
        </p:spPr>
        <p:txBody>
          <a:bodyPr wrap="square">
            <a:spAutoFit/>
          </a:bodyPr>
          <a:lstStyle/>
          <a:p>
            <a:pPr algn="just"/>
            <a:r>
              <a:rPr lang="es-ES" dirty="0"/>
              <a:t>PEQUEÑAS TENSIONES DE SEGURIDAD</a:t>
            </a:r>
            <a:r>
              <a:rPr lang="es-ES" dirty="0" smtClean="0"/>
              <a:t>.</a:t>
            </a:r>
          </a:p>
          <a:p>
            <a:pPr algn="just"/>
            <a:endParaRPr lang="es-ES" dirty="0"/>
          </a:p>
          <a:p>
            <a:pPr algn="just"/>
            <a:r>
              <a:rPr lang="es-ES" dirty="0" smtClean="0"/>
              <a:t>Al </a:t>
            </a:r>
            <a:r>
              <a:rPr lang="es-ES" dirty="0"/>
              <a:t>producirse una derivación a masa (contacto de un conductor con la carcasa metálica) en un receptor, una persona puede verse sometida a una tensión igual a la de alimentación, lo cual puede suponer que circule por su cuerpo una intensidad de defecto proporcional a dicha tensión. </a:t>
            </a:r>
            <a:endParaRPr lang="es-ES" dirty="0" smtClean="0"/>
          </a:p>
          <a:p>
            <a:pPr algn="just"/>
            <a:endParaRPr lang="es-ES" dirty="0"/>
          </a:p>
          <a:p>
            <a:pPr algn="just"/>
            <a:r>
              <a:rPr lang="es-ES" dirty="0" smtClean="0"/>
              <a:t>Para </a:t>
            </a:r>
            <a:r>
              <a:rPr lang="es-ES" dirty="0"/>
              <a:t>evitar que se produzcan lesiones graves pueden emplearse tensiones reducidas en los circuitos a los que tienen acceso las personas. </a:t>
            </a:r>
            <a:endParaRPr lang="es-ES" dirty="0" smtClean="0"/>
          </a:p>
          <a:p>
            <a:pPr algn="just"/>
            <a:endParaRPr lang="es-ES" dirty="0"/>
          </a:p>
          <a:p>
            <a:pPr algn="just"/>
            <a:r>
              <a:rPr lang="es-ES" dirty="0" smtClean="0"/>
              <a:t>Estas </a:t>
            </a:r>
            <a:r>
              <a:rPr lang="es-ES" dirty="0"/>
              <a:t>tensiones tendrán los valores siguientes: 24 V (valor eficaz) Para locales húmedos o mojados. 50 V( valor eficaz) Si se trata de locales secos.</a:t>
            </a:r>
            <a:endParaRPr lang="es-CL" dirty="0"/>
          </a:p>
        </p:txBody>
      </p:sp>
      <p:pic>
        <p:nvPicPr>
          <p:cNvPr id="5" name="Imagen 4"/>
          <p:cNvPicPr>
            <a:picLocks noChangeAspect="1"/>
          </p:cNvPicPr>
          <p:nvPr/>
        </p:nvPicPr>
        <p:blipFill>
          <a:blip r:embed="rId2"/>
          <a:stretch>
            <a:fillRect/>
          </a:stretch>
        </p:blipFill>
        <p:spPr>
          <a:xfrm>
            <a:off x="5608362" y="2915451"/>
            <a:ext cx="3098910" cy="3710880"/>
          </a:xfrm>
          <a:prstGeom prst="rect">
            <a:avLst/>
          </a:prstGeom>
        </p:spPr>
      </p:pic>
    </p:spTree>
    <p:extLst>
      <p:ext uri="{BB962C8B-B14F-4D97-AF65-F5344CB8AC3E}">
        <p14:creationId xmlns:p14="http://schemas.microsoft.com/office/powerpoint/2010/main" val="30267337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Rectángulo 3"/>
          <p:cNvSpPr/>
          <p:nvPr/>
        </p:nvSpPr>
        <p:spPr>
          <a:xfrm>
            <a:off x="211540" y="2406401"/>
            <a:ext cx="4572000" cy="2585323"/>
          </a:xfrm>
          <a:prstGeom prst="rect">
            <a:avLst/>
          </a:prstGeom>
        </p:spPr>
        <p:txBody>
          <a:bodyPr>
            <a:spAutoFit/>
          </a:bodyPr>
          <a:lstStyle/>
          <a:p>
            <a:pPr algn="just"/>
            <a:r>
              <a:rPr lang="es-ES" dirty="0"/>
              <a:t>SEPARACIÓN ENTRE PARTES ACTIVAS Y </a:t>
            </a:r>
            <a:r>
              <a:rPr lang="es-ES" dirty="0" smtClean="0"/>
              <a:t>MASAS</a:t>
            </a:r>
          </a:p>
          <a:p>
            <a:pPr algn="just"/>
            <a:endParaRPr lang="es-ES" dirty="0" smtClean="0"/>
          </a:p>
          <a:p>
            <a:pPr algn="just"/>
            <a:r>
              <a:rPr lang="es-ES" dirty="0" smtClean="0"/>
              <a:t>Consiste </a:t>
            </a:r>
            <a:r>
              <a:rPr lang="es-ES" dirty="0"/>
              <a:t>en evitar que pueda producirse un contacto indirecto impidiendo que un conductor pueda hacer contacto con una carcasa metálica (masa). Esto puede conseguirse separando masas y conductores, o bien interponiendo entre ambos obstáculos aislantes.</a:t>
            </a:r>
            <a:endParaRPr lang="es-CL" dirty="0"/>
          </a:p>
        </p:txBody>
      </p:sp>
      <p:pic>
        <p:nvPicPr>
          <p:cNvPr id="5" name="Imagen 4"/>
          <p:cNvPicPr>
            <a:picLocks noChangeAspect="1"/>
          </p:cNvPicPr>
          <p:nvPr/>
        </p:nvPicPr>
        <p:blipFill>
          <a:blip r:embed="rId2"/>
          <a:stretch>
            <a:fillRect/>
          </a:stretch>
        </p:blipFill>
        <p:spPr>
          <a:xfrm>
            <a:off x="4783540" y="4023116"/>
            <a:ext cx="4344006" cy="2876951"/>
          </a:xfrm>
          <a:prstGeom prst="rect">
            <a:avLst/>
          </a:prstGeom>
        </p:spPr>
      </p:pic>
    </p:spTree>
    <p:extLst>
      <p:ext uri="{BB962C8B-B14F-4D97-AF65-F5344CB8AC3E}">
        <p14:creationId xmlns:p14="http://schemas.microsoft.com/office/powerpoint/2010/main" val="16877056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Rectángulo 3"/>
          <p:cNvSpPr/>
          <p:nvPr/>
        </p:nvSpPr>
        <p:spPr>
          <a:xfrm>
            <a:off x="68240" y="2370719"/>
            <a:ext cx="4626590" cy="2862322"/>
          </a:xfrm>
          <a:prstGeom prst="rect">
            <a:avLst/>
          </a:prstGeom>
        </p:spPr>
        <p:txBody>
          <a:bodyPr wrap="square">
            <a:spAutoFit/>
          </a:bodyPr>
          <a:lstStyle/>
          <a:p>
            <a:pPr algn="just"/>
            <a:r>
              <a:rPr lang="es-ES" dirty="0"/>
              <a:t>CLASE 0 : No pueden unirse las partes metálicas accesibles a un conductor de protección (llamado conductor de puesta a tierra). El aislamiento en sí se hace con el pavimento. Deben utilizarse, por lo tanto, en locales secos y con pavimentos no conductores</a:t>
            </a:r>
            <a:r>
              <a:rPr lang="es-ES" dirty="0" smtClean="0"/>
              <a:t>.</a:t>
            </a:r>
          </a:p>
          <a:p>
            <a:pPr algn="just"/>
            <a:endParaRPr lang="es-ES" dirty="0"/>
          </a:p>
          <a:p>
            <a:pPr algn="just"/>
            <a:r>
              <a:rPr lang="es-ES" dirty="0" smtClean="0"/>
              <a:t>CLASE </a:t>
            </a:r>
            <a:r>
              <a:rPr lang="es-ES" dirty="0"/>
              <a:t>I: Igual que el anterior, pero cuando se alimenten con conductor flexible, éste incluye el conductor de protección</a:t>
            </a:r>
            <a:r>
              <a:rPr lang="es-ES" dirty="0" smtClean="0"/>
              <a:t>.</a:t>
            </a:r>
          </a:p>
        </p:txBody>
      </p:sp>
      <p:pic>
        <p:nvPicPr>
          <p:cNvPr id="5" name="Imagen 4"/>
          <p:cNvPicPr>
            <a:picLocks noChangeAspect="1"/>
          </p:cNvPicPr>
          <p:nvPr/>
        </p:nvPicPr>
        <p:blipFill>
          <a:blip r:embed="rId2"/>
          <a:stretch>
            <a:fillRect/>
          </a:stretch>
        </p:blipFill>
        <p:spPr>
          <a:xfrm>
            <a:off x="4671690" y="3725839"/>
            <a:ext cx="4370785" cy="3169195"/>
          </a:xfrm>
          <a:prstGeom prst="rect">
            <a:avLst/>
          </a:prstGeom>
        </p:spPr>
      </p:pic>
    </p:spTree>
    <p:extLst>
      <p:ext uri="{BB962C8B-B14F-4D97-AF65-F5344CB8AC3E}">
        <p14:creationId xmlns:p14="http://schemas.microsoft.com/office/powerpoint/2010/main" val="3119066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Rectángulo 3"/>
          <p:cNvSpPr/>
          <p:nvPr/>
        </p:nvSpPr>
        <p:spPr>
          <a:xfrm>
            <a:off x="293427" y="2255175"/>
            <a:ext cx="4483289" cy="3970318"/>
          </a:xfrm>
          <a:prstGeom prst="rect">
            <a:avLst/>
          </a:prstGeom>
        </p:spPr>
        <p:txBody>
          <a:bodyPr wrap="square">
            <a:spAutoFit/>
          </a:bodyPr>
          <a:lstStyle/>
          <a:p>
            <a:pPr algn="just"/>
            <a:r>
              <a:rPr lang="es-ES" dirty="0" smtClean="0"/>
              <a:t>CLASE </a:t>
            </a:r>
            <a:r>
              <a:rPr lang="es-ES" dirty="0"/>
              <a:t>II: No necesitan ninguna conexión a tierra pues el aislamiento que presentan es doble o reforzado. Pueden utilizarse en cualquier local. Existen varios tipos</a:t>
            </a:r>
            <a:r>
              <a:rPr lang="es-ES" dirty="0" smtClean="0"/>
              <a:t>:</a:t>
            </a:r>
          </a:p>
          <a:p>
            <a:pPr algn="just"/>
            <a:endParaRPr lang="es-ES" dirty="0"/>
          </a:p>
          <a:p>
            <a:pPr algn="just"/>
            <a:r>
              <a:rPr lang="es-ES" dirty="0" smtClean="0"/>
              <a:t>CLASE </a:t>
            </a:r>
            <a:r>
              <a:rPr lang="es-ES" dirty="0"/>
              <a:t>II-A (clase II con aislamiento envolvente): tienen una envoltura duradera prácticamente continua de material aislante que incluye todas las partes metálicas excepto pequeñas piezas como placas de características, tornillos o remaches que estén separadas de las partes activas por un aislamiento equivalente, al menos, al reforzarlo</a:t>
            </a:r>
            <a:r>
              <a:rPr lang="es-ES" dirty="0" smtClean="0"/>
              <a:t>.</a:t>
            </a:r>
          </a:p>
        </p:txBody>
      </p:sp>
      <p:pic>
        <p:nvPicPr>
          <p:cNvPr id="5" name="Imagen 4"/>
          <p:cNvPicPr>
            <a:picLocks noChangeAspect="1"/>
          </p:cNvPicPr>
          <p:nvPr/>
        </p:nvPicPr>
        <p:blipFill>
          <a:blip r:embed="rId2"/>
          <a:stretch>
            <a:fillRect/>
          </a:stretch>
        </p:blipFill>
        <p:spPr>
          <a:xfrm>
            <a:off x="4958031" y="3262799"/>
            <a:ext cx="4180464" cy="3757126"/>
          </a:xfrm>
          <a:prstGeom prst="rect">
            <a:avLst/>
          </a:prstGeom>
        </p:spPr>
      </p:pic>
    </p:spTree>
    <p:extLst>
      <p:ext uri="{BB962C8B-B14F-4D97-AF65-F5344CB8AC3E}">
        <p14:creationId xmlns:p14="http://schemas.microsoft.com/office/powerpoint/2010/main" val="211447164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Rectángulo 3"/>
          <p:cNvSpPr/>
          <p:nvPr/>
        </p:nvSpPr>
        <p:spPr>
          <a:xfrm>
            <a:off x="0" y="2370719"/>
            <a:ext cx="9021170" cy="3139321"/>
          </a:xfrm>
          <a:prstGeom prst="rect">
            <a:avLst/>
          </a:prstGeom>
        </p:spPr>
        <p:txBody>
          <a:bodyPr wrap="square">
            <a:spAutoFit/>
          </a:bodyPr>
          <a:lstStyle/>
          <a:p>
            <a:pPr algn="just"/>
            <a:r>
              <a:rPr lang="es-ES" dirty="0" smtClean="0"/>
              <a:t>CLASE </a:t>
            </a:r>
            <a:r>
              <a:rPr lang="es-ES" dirty="0"/>
              <a:t>II-B: (Clase II con envolvente metálica): tienen una envolvente metálica prácticamente continua y aislada totalmente de las partes activas por un doble aislamiento excepto en aquellas parte en que se emplee un aislamiento reforzado, por no ser realizable el doble aislamiento</a:t>
            </a:r>
            <a:r>
              <a:rPr lang="es-ES" dirty="0" smtClean="0"/>
              <a:t>.</a:t>
            </a:r>
          </a:p>
          <a:p>
            <a:pPr algn="just"/>
            <a:endParaRPr lang="es-ES" dirty="0"/>
          </a:p>
          <a:p>
            <a:pPr algn="just"/>
            <a:r>
              <a:rPr lang="es-ES" dirty="0" smtClean="0"/>
              <a:t>CLASE </a:t>
            </a:r>
            <a:r>
              <a:rPr lang="es-ES" dirty="0"/>
              <a:t>II-C: Aparatos que combinan los tipos A y B anteriores. </a:t>
            </a:r>
            <a:endParaRPr lang="es-ES" dirty="0" smtClean="0"/>
          </a:p>
          <a:p>
            <a:pPr algn="just"/>
            <a:endParaRPr lang="es-ES" dirty="0"/>
          </a:p>
          <a:p>
            <a:pPr algn="just"/>
            <a:r>
              <a:rPr lang="es-ES" dirty="0" smtClean="0"/>
              <a:t>CLASE </a:t>
            </a:r>
            <a:r>
              <a:rPr lang="es-ES" dirty="0"/>
              <a:t>III: Son los previstos para ser alimentados por tensión inferior a 50 V. Pueden utilizarse en cualquier local, pero son las máquinas- herramienta las que principalmente se emplean alimentadas a estas tensiones en sitios muy conductores tales como depósitos metálicos, calderas o similares. </a:t>
            </a:r>
            <a:endParaRPr lang="es-ES" dirty="0" smtClean="0"/>
          </a:p>
        </p:txBody>
      </p:sp>
    </p:spTree>
    <p:extLst>
      <p:ext uri="{BB962C8B-B14F-4D97-AF65-F5344CB8AC3E}">
        <p14:creationId xmlns:p14="http://schemas.microsoft.com/office/powerpoint/2010/main" val="34199533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5" name="Rectángulo 4"/>
          <p:cNvSpPr/>
          <p:nvPr/>
        </p:nvSpPr>
        <p:spPr>
          <a:xfrm>
            <a:off x="266131" y="2474587"/>
            <a:ext cx="4572000" cy="2585323"/>
          </a:xfrm>
          <a:prstGeom prst="rect">
            <a:avLst/>
          </a:prstGeom>
        </p:spPr>
        <p:txBody>
          <a:bodyPr>
            <a:spAutoFit/>
          </a:bodyPr>
          <a:lstStyle/>
          <a:p>
            <a:pPr algn="just"/>
            <a:r>
              <a:rPr lang="es-ES" dirty="0"/>
              <a:t>RECUBRIMIENTO DE </a:t>
            </a:r>
            <a:r>
              <a:rPr lang="es-ES" dirty="0" smtClean="0"/>
              <a:t>MASAS.</a:t>
            </a:r>
          </a:p>
          <a:p>
            <a:pPr algn="just"/>
            <a:endParaRPr lang="es-ES" dirty="0"/>
          </a:p>
          <a:p>
            <a:pPr algn="just"/>
            <a:r>
              <a:rPr lang="es-ES" dirty="0" smtClean="0"/>
              <a:t>Básicamente </a:t>
            </a:r>
            <a:r>
              <a:rPr lang="es-ES" dirty="0"/>
              <a:t>consiste en impedir que una persona haga contacto con una carcasa metálica recubriéndola con un aislamiento de protección. Hay que tener presente que las pinturas, barnices, lacas y productos similares no pueden usarse para construir este </a:t>
            </a:r>
            <a:r>
              <a:rPr lang="es-ES" dirty="0" smtClean="0"/>
              <a:t>aislamiento.</a:t>
            </a:r>
            <a:endParaRPr lang="es-CL" dirty="0"/>
          </a:p>
        </p:txBody>
      </p:sp>
      <p:pic>
        <p:nvPicPr>
          <p:cNvPr id="6" name="Imagen 5"/>
          <p:cNvPicPr>
            <a:picLocks noChangeAspect="1"/>
          </p:cNvPicPr>
          <p:nvPr/>
        </p:nvPicPr>
        <p:blipFill>
          <a:blip r:embed="rId2"/>
          <a:stretch>
            <a:fillRect/>
          </a:stretch>
        </p:blipFill>
        <p:spPr>
          <a:xfrm>
            <a:off x="4954138" y="4228539"/>
            <a:ext cx="4055166" cy="2642279"/>
          </a:xfrm>
          <a:prstGeom prst="rect">
            <a:avLst/>
          </a:prstGeom>
        </p:spPr>
      </p:pic>
    </p:spTree>
    <p:extLst>
      <p:ext uri="{BB962C8B-B14F-4D97-AF65-F5344CB8AC3E}">
        <p14:creationId xmlns:p14="http://schemas.microsoft.com/office/powerpoint/2010/main" val="237329111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Rectángulo 3"/>
          <p:cNvSpPr/>
          <p:nvPr/>
        </p:nvSpPr>
        <p:spPr>
          <a:xfrm>
            <a:off x="184245" y="2383149"/>
            <a:ext cx="4572000" cy="2308324"/>
          </a:xfrm>
          <a:prstGeom prst="rect">
            <a:avLst/>
          </a:prstGeom>
        </p:spPr>
        <p:txBody>
          <a:bodyPr>
            <a:spAutoFit/>
          </a:bodyPr>
          <a:lstStyle/>
          <a:p>
            <a:pPr algn="just"/>
            <a:r>
              <a:rPr lang="es-ES" dirty="0"/>
              <a:t>CONEXIONES </a:t>
            </a:r>
            <a:r>
              <a:rPr lang="es-ES" dirty="0" smtClean="0"/>
              <a:t>EQUIPOTENCIALES.</a:t>
            </a:r>
          </a:p>
          <a:p>
            <a:pPr algn="just"/>
            <a:endParaRPr lang="es-ES" dirty="0"/>
          </a:p>
          <a:p>
            <a:pPr algn="just"/>
            <a:r>
              <a:rPr lang="es-ES" dirty="0" smtClean="0"/>
              <a:t>Se </a:t>
            </a:r>
            <a:r>
              <a:rPr lang="es-ES" dirty="0"/>
              <a:t>trata de unir entre sí todas las masas metálicas y conectar éstas a su vez, a los elementos conductores accesibles simultáneamente. Al estar unidas, no pueden aparecer tensiones peligrosas entre ambas partes.</a:t>
            </a:r>
            <a:endParaRPr lang="es-CL" dirty="0"/>
          </a:p>
        </p:txBody>
      </p:sp>
      <p:pic>
        <p:nvPicPr>
          <p:cNvPr id="6" name="Imagen 5"/>
          <p:cNvPicPr>
            <a:picLocks noChangeAspect="1"/>
          </p:cNvPicPr>
          <p:nvPr/>
        </p:nvPicPr>
        <p:blipFill>
          <a:blip r:embed="rId2"/>
          <a:stretch>
            <a:fillRect/>
          </a:stretch>
        </p:blipFill>
        <p:spPr>
          <a:xfrm>
            <a:off x="4872251" y="4012124"/>
            <a:ext cx="4154822" cy="2864741"/>
          </a:xfrm>
          <a:prstGeom prst="rect">
            <a:avLst/>
          </a:prstGeom>
        </p:spPr>
      </p:pic>
    </p:spTree>
    <p:extLst>
      <p:ext uri="{BB962C8B-B14F-4D97-AF65-F5344CB8AC3E}">
        <p14:creationId xmlns:p14="http://schemas.microsoft.com/office/powerpoint/2010/main" val="257921559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942770" y="1678222"/>
            <a:ext cx="7200320" cy="692497"/>
          </a:xfrm>
          <a:prstGeom prst="rect">
            <a:avLst/>
          </a:prstGeom>
          <a:noFill/>
        </p:spPr>
        <p:txBody>
          <a:bodyPr wrap="square" lIns="68580" tIns="34290" rIns="68580" bIns="34290">
            <a:spAutoFit/>
          </a:bodyPr>
          <a:lstStyle/>
          <a:p>
            <a:pPr algn="ctr"/>
            <a:r>
              <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Normas de seguridad eléctrica</a:t>
            </a:r>
          </a:p>
        </p:txBody>
      </p:sp>
      <p:sp>
        <p:nvSpPr>
          <p:cNvPr id="4" name="Rectángulo 3"/>
          <p:cNvSpPr/>
          <p:nvPr/>
        </p:nvSpPr>
        <p:spPr>
          <a:xfrm>
            <a:off x="184245" y="2370719"/>
            <a:ext cx="4572000" cy="2585323"/>
          </a:xfrm>
          <a:prstGeom prst="rect">
            <a:avLst/>
          </a:prstGeom>
        </p:spPr>
        <p:txBody>
          <a:bodyPr>
            <a:spAutoFit/>
          </a:bodyPr>
          <a:lstStyle/>
          <a:p>
            <a:pPr algn="just"/>
            <a:r>
              <a:rPr lang="es-ES" dirty="0"/>
              <a:t>INSTALACIONES DE PUESTA A </a:t>
            </a:r>
            <a:r>
              <a:rPr lang="es-ES" dirty="0" smtClean="0"/>
              <a:t>TIERRA.</a:t>
            </a:r>
          </a:p>
          <a:p>
            <a:pPr algn="just"/>
            <a:endParaRPr lang="es-ES" dirty="0"/>
          </a:p>
          <a:p>
            <a:pPr algn="just"/>
            <a:r>
              <a:rPr lang="es-ES" dirty="0" smtClean="0"/>
              <a:t>Una </a:t>
            </a:r>
            <a:r>
              <a:rPr lang="es-ES" dirty="0"/>
              <a:t>instalación de puesta a tierra es la unión metálica directa (sin fusibles ni otros dispositivos de corte o protección) de sección suficiente, entre las masas (carcasas conductoras) de los receptores y en contacto con el suelo a través de un electrodo o grupo de electrodos enterrados en el mismo. </a:t>
            </a:r>
            <a:endParaRPr lang="es-CL" dirty="0"/>
          </a:p>
        </p:txBody>
      </p:sp>
      <p:pic>
        <p:nvPicPr>
          <p:cNvPr id="5" name="Imagen 4"/>
          <p:cNvPicPr>
            <a:picLocks noChangeAspect="1"/>
          </p:cNvPicPr>
          <p:nvPr/>
        </p:nvPicPr>
        <p:blipFill>
          <a:blip r:embed="rId2"/>
          <a:stretch>
            <a:fillRect/>
          </a:stretch>
        </p:blipFill>
        <p:spPr>
          <a:xfrm>
            <a:off x="4756245" y="4080426"/>
            <a:ext cx="4202861" cy="2787826"/>
          </a:xfrm>
          <a:prstGeom prst="rect">
            <a:avLst/>
          </a:prstGeom>
        </p:spPr>
      </p:pic>
    </p:spTree>
    <p:extLst>
      <p:ext uri="{BB962C8B-B14F-4D97-AF65-F5344CB8AC3E}">
        <p14:creationId xmlns:p14="http://schemas.microsoft.com/office/powerpoint/2010/main" val="21802256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6" name="Rectángulo 5"/>
          <p:cNvSpPr/>
          <p:nvPr/>
        </p:nvSpPr>
        <p:spPr>
          <a:xfrm>
            <a:off x="184245" y="2620553"/>
            <a:ext cx="4572000" cy="2308324"/>
          </a:xfrm>
          <a:prstGeom prst="rect">
            <a:avLst/>
          </a:prstGeom>
        </p:spPr>
        <p:txBody>
          <a:bodyPr>
            <a:spAutoFit/>
          </a:bodyPr>
          <a:lstStyle/>
          <a:p>
            <a:pPr algn="just"/>
            <a:r>
              <a:rPr lang="es-ES" dirty="0"/>
              <a:t>Los dispositivos de protección controlan permanentemente el estado eléctrico de los elementos que componen un circuito (red) MT-BT, y provocan la excitación de un dispositivo de apertura (p.ej. bobina de disparo de un disyuntor), cuando detectan una perturbación (cortocircuito, defecto de aislamiento, etc.).</a:t>
            </a:r>
            <a:endParaRPr lang="es-CL" dirty="0"/>
          </a:p>
        </p:txBody>
      </p:sp>
      <p:pic>
        <p:nvPicPr>
          <p:cNvPr id="7" name="Imagen 6"/>
          <p:cNvPicPr>
            <a:picLocks noChangeAspect="1"/>
          </p:cNvPicPr>
          <p:nvPr/>
        </p:nvPicPr>
        <p:blipFill>
          <a:blip r:embed="rId2"/>
          <a:stretch>
            <a:fillRect/>
          </a:stretch>
        </p:blipFill>
        <p:spPr>
          <a:xfrm>
            <a:off x="4756245" y="4154813"/>
            <a:ext cx="4216044" cy="2645931"/>
          </a:xfrm>
          <a:prstGeom prst="rect">
            <a:avLst/>
          </a:prstGeom>
        </p:spPr>
      </p:pic>
    </p:spTree>
    <p:extLst>
      <p:ext uri="{BB962C8B-B14F-4D97-AF65-F5344CB8AC3E}">
        <p14:creationId xmlns:p14="http://schemas.microsoft.com/office/powerpoint/2010/main" val="45725253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2"/>
          <a:stretch>
            <a:fillRect/>
          </a:stretch>
        </p:blipFill>
        <p:spPr>
          <a:xfrm>
            <a:off x="1933206" y="2630580"/>
            <a:ext cx="5277587" cy="4134427"/>
          </a:xfrm>
          <a:prstGeom prst="rect">
            <a:avLst/>
          </a:prstGeom>
        </p:spPr>
      </p:pic>
      <p:sp>
        <p:nvSpPr>
          <p:cNvPr id="8" name="8 Rectángulo"/>
          <p:cNvSpPr/>
          <p:nvPr/>
        </p:nvSpPr>
        <p:spPr>
          <a:xfrm>
            <a:off x="656409" y="2306076"/>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Topología distribución pública:</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8339701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8 Rectángulo"/>
          <p:cNvSpPr/>
          <p:nvPr/>
        </p:nvSpPr>
        <p:spPr>
          <a:xfrm>
            <a:off x="656409" y="2306076"/>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Topología distribución (radial o antena) pública/privada:</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6" name="Imagen 5"/>
          <p:cNvPicPr>
            <a:picLocks noChangeAspect="1"/>
          </p:cNvPicPr>
          <p:nvPr/>
        </p:nvPicPr>
        <p:blipFill>
          <a:blip r:embed="rId2"/>
          <a:stretch>
            <a:fillRect/>
          </a:stretch>
        </p:blipFill>
        <p:spPr>
          <a:xfrm>
            <a:off x="3918858" y="2881650"/>
            <a:ext cx="4369532" cy="4012636"/>
          </a:xfrm>
          <a:prstGeom prst="rect">
            <a:avLst/>
          </a:prstGeom>
        </p:spPr>
      </p:pic>
    </p:spTree>
    <p:extLst>
      <p:ext uri="{BB962C8B-B14F-4D97-AF65-F5344CB8AC3E}">
        <p14:creationId xmlns:p14="http://schemas.microsoft.com/office/powerpoint/2010/main" val="13453890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8 Rectángulo"/>
          <p:cNvSpPr/>
          <p:nvPr/>
        </p:nvSpPr>
        <p:spPr>
          <a:xfrm>
            <a:off x="656409" y="2306076"/>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Topología distribución (doble radial) pública/privada:</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6" name="Imagen 5"/>
          <p:cNvPicPr>
            <a:picLocks noChangeAspect="1"/>
          </p:cNvPicPr>
          <p:nvPr/>
        </p:nvPicPr>
        <p:blipFill>
          <a:blip r:embed="rId2"/>
          <a:stretch>
            <a:fillRect/>
          </a:stretch>
        </p:blipFill>
        <p:spPr>
          <a:xfrm>
            <a:off x="5229692" y="2689140"/>
            <a:ext cx="2838846" cy="4229185"/>
          </a:xfrm>
          <a:prstGeom prst="rect">
            <a:avLst/>
          </a:prstGeom>
        </p:spPr>
      </p:pic>
    </p:spTree>
    <p:extLst>
      <p:ext uri="{BB962C8B-B14F-4D97-AF65-F5344CB8AC3E}">
        <p14:creationId xmlns:p14="http://schemas.microsoft.com/office/powerpoint/2010/main" val="18225184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2"/>
          <a:stretch>
            <a:fillRect/>
          </a:stretch>
        </p:blipFill>
        <p:spPr>
          <a:xfrm>
            <a:off x="5155929" y="2747961"/>
            <a:ext cx="3886742" cy="4110039"/>
          </a:xfrm>
          <a:prstGeom prst="rect">
            <a:avLst/>
          </a:prstGeom>
        </p:spPr>
      </p:pic>
      <p:sp>
        <p:nvSpPr>
          <p:cNvPr id="5" name="8 Rectángulo"/>
          <p:cNvSpPr/>
          <p:nvPr/>
        </p:nvSpPr>
        <p:spPr>
          <a:xfrm>
            <a:off x="656409" y="2306076"/>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Topología distribución lazo abierto/cerrado:</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7675563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2"/>
          <a:stretch>
            <a:fillRect/>
          </a:stretch>
        </p:blipFill>
        <p:spPr>
          <a:xfrm>
            <a:off x="551888" y="2801791"/>
            <a:ext cx="8401612" cy="4107009"/>
          </a:xfrm>
          <a:prstGeom prst="rect">
            <a:avLst/>
          </a:prstGeom>
        </p:spPr>
      </p:pic>
      <p:sp>
        <p:nvSpPr>
          <p:cNvPr id="5" name="8 Rectángulo"/>
          <p:cNvSpPr/>
          <p:nvPr/>
        </p:nvSpPr>
        <p:spPr>
          <a:xfrm>
            <a:off x="656409" y="2306076"/>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Comparación entre diferentes topología distribución:</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4985747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2"/>
          <a:stretch>
            <a:fillRect/>
          </a:stretch>
        </p:blipFill>
        <p:spPr>
          <a:xfrm>
            <a:off x="467932" y="2399747"/>
            <a:ext cx="5716967" cy="4585588"/>
          </a:xfrm>
          <a:prstGeom prst="rect">
            <a:avLst/>
          </a:prstGeom>
        </p:spPr>
      </p:pic>
    </p:spTree>
    <p:extLst>
      <p:ext uri="{BB962C8B-B14F-4D97-AF65-F5344CB8AC3E}">
        <p14:creationId xmlns:p14="http://schemas.microsoft.com/office/powerpoint/2010/main" val="345989065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ángulo 3"/>
          <p:cNvSpPr/>
          <p:nvPr/>
        </p:nvSpPr>
        <p:spPr>
          <a:xfrm>
            <a:off x="190500" y="2336247"/>
            <a:ext cx="4572000" cy="4524315"/>
          </a:xfrm>
          <a:prstGeom prst="rect">
            <a:avLst/>
          </a:prstGeom>
        </p:spPr>
        <p:txBody>
          <a:bodyPr>
            <a:spAutoFit/>
          </a:bodyPr>
          <a:lstStyle/>
          <a:p>
            <a:pPr algn="just"/>
            <a:r>
              <a:rPr lang="es-ES" b="1" dirty="0"/>
              <a:t>Captadores utilizados en </a:t>
            </a:r>
            <a:r>
              <a:rPr lang="es-ES" b="1" dirty="0" smtClean="0"/>
              <a:t>MT</a:t>
            </a:r>
            <a:r>
              <a:rPr lang="es-ES" b="1" dirty="0"/>
              <a:t>:</a:t>
            </a:r>
            <a:endParaRPr lang="es-ES" b="1" dirty="0" smtClean="0"/>
          </a:p>
          <a:p>
            <a:pPr algn="just"/>
            <a:endParaRPr lang="es-ES" dirty="0"/>
          </a:p>
          <a:p>
            <a:pPr algn="just"/>
            <a:r>
              <a:rPr lang="es-ES" dirty="0" smtClean="0"/>
              <a:t>TI </a:t>
            </a:r>
            <a:r>
              <a:rPr lang="es-ES" dirty="0"/>
              <a:t>y TT Todo circuito de MT y de AT (U &gt; 1 KV) requiere de elementos reductores de medida, también denominados captadores o transformadores, entre el circuito principal y los elementos de control (básicamente relés y aparatos de medida), cuyas funciones son</a:t>
            </a:r>
            <a:r>
              <a:rPr lang="es-ES" dirty="0" smtClean="0"/>
              <a:t>:</a:t>
            </a:r>
          </a:p>
          <a:p>
            <a:pPr algn="just"/>
            <a:endParaRPr lang="es-ES" dirty="0"/>
          </a:p>
          <a:p>
            <a:pPr algn="just"/>
            <a:r>
              <a:rPr lang="es-ES" dirty="0" smtClean="0"/>
              <a:t>1.- Reducir </a:t>
            </a:r>
            <a:r>
              <a:rPr lang="es-ES" dirty="0"/>
              <a:t>los valores de las magnitudes eléctricas (intensidad y tensión) presentes en la instalación a unos valores compatibles con la </a:t>
            </a:r>
            <a:r>
              <a:rPr lang="es-ES" dirty="0" smtClean="0"/>
              <a:t>medida </a:t>
            </a:r>
            <a:r>
              <a:rPr lang="es-ES" dirty="0"/>
              <a:t>y protección, </a:t>
            </a:r>
            <a:r>
              <a:rPr lang="es-ES" dirty="0" smtClean="0"/>
              <a:t>típicamente: </a:t>
            </a:r>
          </a:p>
          <a:p>
            <a:pPr algn="just"/>
            <a:endParaRPr lang="es-ES" dirty="0"/>
          </a:p>
          <a:p>
            <a:pPr algn="just"/>
            <a:r>
              <a:rPr lang="es-ES" dirty="0" smtClean="0"/>
              <a:t> </a:t>
            </a:r>
            <a:r>
              <a:rPr lang="es-ES" dirty="0"/>
              <a:t>1 - 5 A en los circuitos de </a:t>
            </a:r>
            <a:r>
              <a:rPr lang="es-ES" dirty="0" smtClean="0"/>
              <a:t>intensidad.</a:t>
            </a:r>
          </a:p>
          <a:p>
            <a:pPr algn="just"/>
            <a:r>
              <a:rPr lang="es-ES" dirty="0" smtClean="0"/>
              <a:t>100 </a:t>
            </a:r>
            <a:r>
              <a:rPr lang="es-ES" dirty="0"/>
              <a:t>- 120 V en los circuitos de tensión. </a:t>
            </a:r>
            <a:endParaRPr lang="es-CL" dirty="0"/>
          </a:p>
        </p:txBody>
      </p:sp>
      <p:pic>
        <p:nvPicPr>
          <p:cNvPr id="5" name="Imagen 4"/>
          <p:cNvPicPr>
            <a:picLocks noChangeAspect="1"/>
          </p:cNvPicPr>
          <p:nvPr/>
        </p:nvPicPr>
        <p:blipFill>
          <a:blip r:embed="rId2"/>
          <a:stretch>
            <a:fillRect/>
          </a:stretch>
        </p:blipFill>
        <p:spPr>
          <a:xfrm>
            <a:off x="5417934" y="2503580"/>
            <a:ext cx="3243465" cy="4211188"/>
          </a:xfrm>
          <a:prstGeom prst="rect">
            <a:avLst/>
          </a:prstGeom>
        </p:spPr>
      </p:pic>
    </p:spTree>
    <p:extLst>
      <p:ext uri="{BB962C8B-B14F-4D97-AF65-F5344CB8AC3E}">
        <p14:creationId xmlns:p14="http://schemas.microsoft.com/office/powerpoint/2010/main" val="849919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ángulo 3"/>
          <p:cNvSpPr/>
          <p:nvPr/>
        </p:nvSpPr>
        <p:spPr>
          <a:xfrm>
            <a:off x="254000" y="2509402"/>
            <a:ext cx="4229100" cy="3416320"/>
          </a:xfrm>
          <a:prstGeom prst="rect">
            <a:avLst/>
          </a:prstGeom>
        </p:spPr>
        <p:txBody>
          <a:bodyPr wrap="square">
            <a:spAutoFit/>
          </a:bodyPr>
          <a:lstStyle/>
          <a:p>
            <a:pPr algn="just"/>
            <a:r>
              <a:rPr lang="es-ES" dirty="0"/>
              <a:t>Transformadores de intensidad En Media y Alta </a:t>
            </a:r>
            <a:r>
              <a:rPr lang="es-ES" dirty="0" smtClean="0"/>
              <a:t>Tensión:</a:t>
            </a:r>
          </a:p>
          <a:p>
            <a:pPr algn="just"/>
            <a:endParaRPr lang="es-ES" dirty="0"/>
          </a:p>
          <a:p>
            <a:pPr algn="just"/>
            <a:r>
              <a:rPr lang="es-ES" dirty="0" smtClean="0"/>
              <a:t>Los </a:t>
            </a:r>
            <a:r>
              <a:rPr lang="es-ES" dirty="0"/>
              <a:t>transformadores de intensidad (en adelante TI) cumplen la doble función de reducir la corriente a medir y/o controlar, a un valor suficientemente pequeño para poder ser aplicado a los aparatos de medida o de protección, y con un potencial a masa de valor no peligroso para el aislamiento de los aparatos y para las personas </a:t>
            </a:r>
            <a:endParaRPr lang="es-CL" dirty="0"/>
          </a:p>
        </p:txBody>
      </p:sp>
      <p:pic>
        <p:nvPicPr>
          <p:cNvPr id="5" name="Imagen 4"/>
          <p:cNvPicPr>
            <a:picLocks noChangeAspect="1"/>
          </p:cNvPicPr>
          <p:nvPr/>
        </p:nvPicPr>
        <p:blipFill>
          <a:blip r:embed="rId2"/>
          <a:stretch>
            <a:fillRect/>
          </a:stretch>
        </p:blipFill>
        <p:spPr>
          <a:xfrm>
            <a:off x="5254396" y="2895599"/>
            <a:ext cx="3531177" cy="3664297"/>
          </a:xfrm>
          <a:prstGeom prst="rect">
            <a:avLst/>
          </a:prstGeom>
        </p:spPr>
      </p:pic>
    </p:spTree>
    <p:extLst>
      <p:ext uri="{BB962C8B-B14F-4D97-AF65-F5344CB8AC3E}">
        <p14:creationId xmlns:p14="http://schemas.microsoft.com/office/powerpoint/2010/main" val="304383235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7" name="Imagen 6"/>
          <p:cNvPicPr>
            <a:picLocks noChangeAspect="1"/>
          </p:cNvPicPr>
          <p:nvPr/>
        </p:nvPicPr>
        <p:blipFill>
          <a:blip r:embed="rId2"/>
          <a:stretch>
            <a:fillRect/>
          </a:stretch>
        </p:blipFill>
        <p:spPr>
          <a:xfrm>
            <a:off x="1230124" y="2790559"/>
            <a:ext cx="2695951" cy="3801005"/>
          </a:xfrm>
          <a:prstGeom prst="rect">
            <a:avLst/>
          </a:prstGeom>
        </p:spPr>
      </p:pic>
      <p:pic>
        <p:nvPicPr>
          <p:cNvPr id="8" name="Imagen 7"/>
          <p:cNvPicPr>
            <a:picLocks noChangeAspect="1"/>
          </p:cNvPicPr>
          <p:nvPr/>
        </p:nvPicPr>
        <p:blipFill>
          <a:blip r:embed="rId3"/>
          <a:stretch>
            <a:fillRect/>
          </a:stretch>
        </p:blipFill>
        <p:spPr>
          <a:xfrm>
            <a:off x="4759096" y="2790559"/>
            <a:ext cx="3531177" cy="3664297"/>
          </a:xfrm>
          <a:prstGeom prst="rect">
            <a:avLst/>
          </a:prstGeom>
        </p:spPr>
      </p:pic>
    </p:spTree>
    <p:extLst>
      <p:ext uri="{BB962C8B-B14F-4D97-AF65-F5344CB8AC3E}">
        <p14:creationId xmlns:p14="http://schemas.microsoft.com/office/powerpoint/2010/main" val="302430522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2"/>
          <a:stretch>
            <a:fillRect/>
          </a:stretch>
        </p:blipFill>
        <p:spPr>
          <a:xfrm>
            <a:off x="1133410" y="2399747"/>
            <a:ext cx="6994725" cy="4479921"/>
          </a:xfrm>
          <a:prstGeom prst="rect">
            <a:avLst/>
          </a:prstGeom>
        </p:spPr>
      </p:pic>
    </p:spTree>
    <p:extLst>
      <p:ext uri="{BB962C8B-B14F-4D97-AF65-F5344CB8AC3E}">
        <p14:creationId xmlns:p14="http://schemas.microsoft.com/office/powerpoint/2010/main" val="112596552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ángulo 3"/>
          <p:cNvSpPr/>
          <p:nvPr/>
        </p:nvSpPr>
        <p:spPr>
          <a:xfrm>
            <a:off x="406400" y="2399747"/>
            <a:ext cx="4572000" cy="3970318"/>
          </a:xfrm>
          <a:prstGeom prst="rect">
            <a:avLst/>
          </a:prstGeom>
        </p:spPr>
        <p:txBody>
          <a:bodyPr>
            <a:spAutoFit/>
          </a:bodyPr>
          <a:lstStyle/>
          <a:p>
            <a:pPr algn="just"/>
            <a:r>
              <a:rPr lang="es-ES" dirty="0"/>
              <a:t>Transformadores de </a:t>
            </a:r>
            <a:r>
              <a:rPr lang="es-ES" dirty="0" smtClean="0"/>
              <a:t>tensión:</a:t>
            </a:r>
          </a:p>
          <a:p>
            <a:pPr algn="just"/>
            <a:endParaRPr lang="es-ES" dirty="0"/>
          </a:p>
          <a:p>
            <a:pPr algn="just"/>
            <a:r>
              <a:rPr lang="es-ES" dirty="0" smtClean="0"/>
              <a:t>El </a:t>
            </a:r>
            <a:r>
              <a:rPr lang="es-ES" dirty="0"/>
              <a:t>principio de funcionamiento se basa en captar una tensión del circuito principal o primario, transformándola en otra tensión reducida en sus bornes </a:t>
            </a:r>
            <a:r>
              <a:rPr lang="es-ES" dirty="0" smtClean="0"/>
              <a:t>secundarios.</a:t>
            </a:r>
          </a:p>
          <a:p>
            <a:pPr algn="just"/>
            <a:endParaRPr lang="es-ES" dirty="0"/>
          </a:p>
          <a:p>
            <a:pPr algn="just"/>
            <a:r>
              <a:rPr lang="es-ES" dirty="0" smtClean="0"/>
              <a:t>Existen </a:t>
            </a:r>
            <a:r>
              <a:rPr lang="es-ES" dirty="0"/>
              <a:t>2 tipos distintos en función de su conexión al circuito </a:t>
            </a:r>
            <a:r>
              <a:rPr lang="es-ES" dirty="0" smtClean="0"/>
              <a:t>primario:</a:t>
            </a:r>
          </a:p>
          <a:p>
            <a:pPr algn="just"/>
            <a:endParaRPr lang="es-ES" dirty="0"/>
          </a:p>
          <a:p>
            <a:pPr algn="just"/>
            <a:r>
              <a:rPr lang="es-ES" dirty="0" smtClean="0"/>
              <a:t>1.- tensión </a:t>
            </a:r>
            <a:r>
              <a:rPr lang="es-ES" dirty="0"/>
              <a:t>simple (1 solo borne aislado): conexión fase </a:t>
            </a:r>
            <a:r>
              <a:rPr lang="es-ES" dirty="0" smtClean="0"/>
              <a:t>– tierra.</a:t>
            </a:r>
          </a:p>
          <a:p>
            <a:pPr algn="just"/>
            <a:r>
              <a:rPr lang="es-ES" dirty="0" smtClean="0"/>
              <a:t>2.- tensión </a:t>
            </a:r>
            <a:r>
              <a:rPr lang="es-ES" dirty="0"/>
              <a:t>compuesta (2 bornes aislados): medida de tensión entre fases</a:t>
            </a:r>
            <a:endParaRPr lang="es-CL" dirty="0"/>
          </a:p>
        </p:txBody>
      </p:sp>
      <p:pic>
        <p:nvPicPr>
          <p:cNvPr id="5" name="Imagen 4"/>
          <p:cNvPicPr>
            <a:picLocks noChangeAspect="1"/>
          </p:cNvPicPr>
          <p:nvPr/>
        </p:nvPicPr>
        <p:blipFill>
          <a:blip r:embed="rId2"/>
          <a:stretch>
            <a:fillRect/>
          </a:stretch>
        </p:blipFill>
        <p:spPr>
          <a:xfrm>
            <a:off x="5435600" y="2632281"/>
            <a:ext cx="3492867" cy="3549816"/>
          </a:xfrm>
          <a:prstGeom prst="rect">
            <a:avLst/>
          </a:prstGeom>
        </p:spPr>
      </p:pic>
    </p:spTree>
    <p:extLst>
      <p:ext uri="{BB962C8B-B14F-4D97-AF65-F5344CB8AC3E}">
        <p14:creationId xmlns:p14="http://schemas.microsoft.com/office/powerpoint/2010/main" val="415587891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5" name="Imagen 4"/>
          <p:cNvPicPr>
            <a:picLocks noChangeAspect="1"/>
          </p:cNvPicPr>
          <p:nvPr/>
        </p:nvPicPr>
        <p:blipFill>
          <a:blip r:embed="rId2"/>
          <a:stretch>
            <a:fillRect/>
          </a:stretch>
        </p:blipFill>
        <p:spPr>
          <a:xfrm>
            <a:off x="5435600" y="2632281"/>
            <a:ext cx="3492867" cy="3549816"/>
          </a:xfrm>
          <a:prstGeom prst="rect">
            <a:avLst/>
          </a:prstGeom>
        </p:spPr>
      </p:pic>
      <p:pic>
        <p:nvPicPr>
          <p:cNvPr id="6" name="Imagen 5"/>
          <p:cNvPicPr>
            <a:picLocks noChangeAspect="1"/>
          </p:cNvPicPr>
          <p:nvPr/>
        </p:nvPicPr>
        <p:blipFill>
          <a:blip r:embed="rId3"/>
          <a:stretch>
            <a:fillRect/>
          </a:stretch>
        </p:blipFill>
        <p:spPr>
          <a:xfrm>
            <a:off x="680850" y="2522360"/>
            <a:ext cx="4204478" cy="3980040"/>
          </a:xfrm>
          <a:prstGeom prst="rect">
            <a:avLst/>
          </a:prstGeom>
        </p:spPr>
      </p:pic>
    </p:spTree>
    <p:extLst>
      <p:ext uri="{BB962C8B-B14F-4D97-AF65-F5344CB8AC3E}">
        <p14:creationId xmlns:p14="http://schemas.microsoft.com/office/powerpoint/2010/main" val="162717450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7" name="Rectángulo 6"/>
          <p:cNvSpPr/>
          <p:nvPr/>
        </p:nvSpPr>
        <p:spPr>
          <a:xfrm>
            <a:off x="127000" y="2417548"/>
            <a:ext cx="4572000" cy="2031325"/>
          </a:xfrm>
          <a:prstGeom prst="rect">
            <a:avLst/>
          </a:prstGeom>
        </p:spPr>
        <p:txBody>
          <a:bodyPr>
            <a:spAutoFit/>
          </a:bodyPr>
          <a:lstStyle/>
          <a:p>
            <a:pPr algn="just"/>
            <a:r>
              <a:rPr lang="es-ES" dirty="0"/>
              <a:t>El objetivo que pretende todo sistema de gestión del </a:t>
            </a:r>
            <a:r>
              <a:rPr lang="es-ES" dirty="0" smtClean="0"/>
              <a:t>régimen </a:t>
            </a:r>
            <a:r>
              <a:rPr lang="es-ES" dirty="0"/>
              <a:t>de neutro en las instalaciones eléctricas de MT es el limitar los valores de las tensiones o corrientes de paso en caso de defecto a tierra, que es precisamente el defecto más frecuente en las líneas de </a:t>
            </a:r>
            <a:r>
              <a:rPr lang="es-ES" dirty="0" smtClean="0"/>
              <a:t>MT.</a:t>
            </a:r>
            <a:endParaRPr lang="es-CL" dirty="0"/>
          </a:p>
        </p:txBody>
      </p:sp>
      <p:sp>
        <p:nvSpPr>
          <p:cNvPr id="4" name="Rectángulo 3"/>
          <p:cNvSpPr/>
          <p:nvPr/>
        </p:nvSpPr>
        <p:spPr>
          <a:xfrm>
            <a:off x="4699000" y="4337001"/>
            <a:ext cx="4445000" cy="2585323"/>
          </a:xfrm>
          <a:prstGeom prst="rect">
            <a:avLst/>
          </a:prstGeom>
        </p:spPr>
        <p:txBody>
          <a:bodyPr wrap="square">
            <a:spAutoFit/>
          </a:bodyPr>
          <a:lstStyle/>
          <a:p>
            <a:pPr algn="just"/>
            <a:r>
              <a:rPr lang="es-ES" dirty="0"/>
              <a:t>Toda línea eléctrica de MT, aunque no exista en ella defecto a tierra, tiene inherente una corriente capacitiva debida a la circulación de corriente por los cables a un potencial distinto del de sus aislantes (los cuales constituyen eléctricamente las placas de un condensador), y su magnitud depende de las características constructivas de los cables y sus aislantes.</a:t>
            </a:r>
            <a:endParaRPr lang="es-CL" dirty="0"/>
          </a:p>
        </p:txBody>
      </p:sp>
    </p:spTree>
    <p:extLst>
      <p:ext uri="{BB962C8B-B14F-4D97-AF65-F5344CB8AC3E}">
        <p14:creationId xmlns:p14="http://schemas.microsoft.com/office/powerpoint/2010/main" val="30759246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Protecciones en media tensión (MT)</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Rectángulo 4"/>
          <p:cNvSpPr/>
          <p:nvPr/>
        </p:nvSpPr>
        <p:spPr>
          <a:xfrm>
            <a:off x="254000" y="2399747"/>
            <a:ext cx="8831656" cy="3139321"/>
          </a:xfrm>
          <a:prstGeom prst="rect">
            <a:avLst/>
          </a:prstGeom>
        </p:spPr>
        <p:txBody>
          <a:bodyPr wrap="square">
            <a:spAutoFit/>
          </a:bodyPr>
          <a:lstStyle/>
          <a:p>
            <a:pPr algn="just"/>
            <a:r>
              <a:rPr lang="es-ES" dirty="0"/>
              <a:t>Básicamente existen tres tipos de cables para distribución eléctrica en MT. </a:t>
            </a:r>
            <a:endParaRPr lang="es-ES" dirty="0" smtClean="0"/>
          </a:p>
          <a:p>
            <a:pPr algn="just"/>
            <a:endParaRPr lang="es-ES" dirty="0" smtClean="0"/>
          </a:p>
          <a:p>
            <a:pPr algn="just"/>
            <a:r>
              <a:rPr lang="es-ES" dirty="0" smtClean="0"/>
              <a:t>En </a:t>
            </a:r>
            <a:r>
              <a:rPr lang="es-ES" dirty="0"/>
              <a:t>ellos consideramos: </a:t>
            </a:r>
            <a:endParaRPr lang="es-ES" dirty="0" smtClean="0"/>
          </a:p>
          <a:p>
            <a:pPr algn="just"/>
            <a:endParaRPr lang="es-ES" dirty="0"/>
          </a:p>
          <a:p>
            <a:pPr marL="342900" indent="-342900" algn="just">
              <a:buAutoNum type="arabicPeriod"/>
            </a:pPr>
            <a:r>
              <a:rPr lang="es-ES" dirty="0" smtClean="0"/>
              <a:t>C </a:t>
            </a:r>
            <a:r>
              <a:rPr lang="es-ES" dirty="0"/>
              <a:t>= Capacitancia por </a:t>
            </a:r>
            <a:r>
              <a:rPr lang="es-ES" dirty="0" smtClean="0"/>
              <a:t>fase.</a:t>
            </a:r>
          </a:p>
          <a:p>
            <a:pPr algn="just"/>
            <a:r>
              <a:rPr lang="es-ES" dirty="0" smtClean="0"/>
              <a:t>2. Factores </a:t>
            </a:r>
            <a:r>
              <a:rPr lang="es-ES" dirty="0"/>
              <a:t>de influencia: constitución del cable tensión de aislamiento naturaleza del aislante sección del alma del conductor forma del alma del </a:t>
            </a:r>
            <a:r>
              <a:rPr lang="es-ES" dirty="0" smtClean="0"/>
              <a:t>conductor.</a:t>
            </a:r>
          </a:p>
          <a:p>
            <a:pPr algn="just"/>
            <a:r>
              <a:rPr lang="es-ES" dirty="0" smtClean="0"/>
              <a:t>3. Orden </a:t>
            </a:r>
            <a:r>
              <a:rPr lang="es-ES" dirty="0"/>
              <a:t>de magnitud: cable redondo de campo radial: </a:t>
            </a:r>
            <a:endParaRPr lang="es-ES" dirty="0" smtClean="0"/>
          </a:p>
          <a:p>
            <a:pPr algn="just"/>
            <a:endParaRPr lang="es-ES" dirty="0"/>
          </a:p>
          <a:p>
            <a:pPr algn="just"/>
            <a:r>
              <a:rPr lang="es-ES" dirty="0" smtClean="0"/>
              <a:t>C </a:t>
            </a:r>
            <a:r>
              <a:rPr lang="es-ES" dirty="0"/>
              <a:t>= 0,3 a 1 µF/km (de 6 a 10 kV), </a:t>
            </a:r>
            <a:endParaRPr lang="es-ES" dirty="0" smtClean="0"/>
          </a:p>
          <a:p>
            <a:pPr algn="just"/>
            <a:r>
              <a:rPr lang="es-ES" dirty="0" smtClean="0"/>
              <a:t>C </a:t>
            </a:r>
            <a:r>
              <a:rPr lang="es-ES" dirty="0"/>
              <a:t>= 0,15 a 0,5 µF/km (15 a 30 </a:t>
            </a:r>
            <a:r>
              <a:rPr lang="es-ES" dirty="0" smtClean="0"/>
              <a:t>kV</a:t>
            </a:r>
            <a:r>
              <a:rPr lang="es-ES" dirty="0"/>
              <a:t>).</a:t>
            </a:r>
            <a:endParaRPr lang="es-CL" dirty="0"/>
          </a:p>
        </p:txBody>
      </p:sp>
      <p:pic>
        <p:nvPicPr>
          <p:cNvPr id="6" name="Imagen 5"/>
          <p:cNvPicPr>
            <a:picLocks noChangeAspect="1"/>
          </p:cNvPicPr>
          <p:nvPr/>
        </p:nvPicPr>
        <p:blipFill>
          <a:blip r:embed="rId2"/>
          <a:stretch>
            <a:fillRect/>
          </a:stretch>
        </p:blipFill>
        <p:spPr>
          <a:xfrm>
            <a:off x="3436543" y="4790105"/>
            <a:ext cx="5649113" cy="2200582"/>
          </a:xfrm>
          <a:prstGeom prst="rect">
            <a:avLst/>
          </a:prstGeom>
        </p:spPr>
      </p:pic>
    </p:spTree>
    <p:extLst>
      <p:ext uri="{BB962C8B-B14F-4D97-AF65-F5344CB8AC3E}">
        <p14:creationId xmlns:p14="http://schemas.microsoft.com/office/powerpoint/2010/main" val="41751806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ángulo 3"/>
          <p:cNvSpPr/>
          <p:nvPr/>
        </p:nvSpPr>
        <p:spPr>
          <a:xfrm>
            <a:off x="645886" y="3229535"/>
            <a:ext cx="4572000" cy="3139321"/>
          </a:xfrm>
          <a:prstGeom prst="rect">
            <a:avLst/>
          </a:prstGeom>
        </p:spPr>
        <p:txBody>
          <a:bodyPr>
            <a:spAutoFit/>
          </a:bodyPr>
          <a:lstStyle/>
          <a:p>
            <a:pPr algn="just"/>
            <a:r>
              <a:rPr lang="es-ES" dirty="0"/>
              <a:t>Un interruptor automático es un dispositivo de corte que puede establecer, soportar e interrumpir corrientes cuya intensidad es como máximo igual a su corriente nominal (In), y también un dispositivo de protección que puede interrumpir automáticamente las </a:t>
            </a:r>
            <a:r>
              <a:rPr lang="es-ES" dirty="0" smtClean="0"/>
              <a:t>sobre intensidades </a:t>
            </a:r>
            <a:r>
              <a:rPr lang="es-ES" dirty="0"/>
              <a:t>que generalmente se presentan después de fallos en las instalaciones. La elección de un interruptor automático y sus características dependen del tamaño de la instalación.</a:t>
            </a:r>
            <a:endParaRPr lang="es-CL" dirty="0"/>
          </a:p>
        </p:txBody>
      </p:sp>
      <p:pic>
        <p:nvPicPr>
          <p:cNvPr id="5" name="Imagen 4"/>
          <p:cNvPicPr>
            <a:picLocks noChangeAspect="1"/>
          </p:cNvPicPr>
          <p:nvPr/>
        </p:nvPicPr>
        <p:blipFill>
          <a:blip r:embed="rId2"/>
          <a:stretch>
            <a:fillRect/>
          </a:stretch>
        </p:blipFill>
        <p:spPr>
          <a:xfrm>
            <a:off x="5631543" y="3244049"/>
            <a:ext cx="2760314" cy="3506816"/>
          </a:xfrm>
          <a:prstGeom prst="rect">
            <a:avLst/>
          </a:prstGeom>
        </p:spPr>
      </p:pic>
    </p:spTree>
    <p:extLst>
      <p:ext uri="{BB962C8B-B14F-4D97-AF65-F5344CB8AC3E}">
        <p14:creationId xmlns:p14="http://schemas.microsoft.com/office/powerpoint/2010/main" val="372640969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8" name="Imagen 7"/>
          <p:cNvPicPr>
            <a:picLocks noChangeAspect="1"/>
          </p:cNvPicPr>
          <p:nvPr/>
        </p:nvPicPr>
        <p:blipFill>
          <a:blip r:embed="rId2"/>
          <a:stretch>
            <a:fillRect/>
          </a:stretch>
        </p:blipFill>
        <p:spPr>
          <a:xfrm>
            <a:off x="114468" y="3022995"/>
            <a:ext cx="4096322" cy="3381847"/>
          </a:xfrm>
          <a:prstGeom prst="rect">
            <a:avLst/>
          </a:prstGeom>
        </p:spPr>
      </p:pic>
      <p:sp>
        <p:nvSpPr>
          <p:cNvPr id="6" name="Rectángulo 5"/>
          <p:cNvSpPr/>
          <p:nvPr/>
        </p:nvSpPr>
        <p:spPr>
          <a:xfrm>
            <a:off x="4276103" y="2979453"/>
            <a:ext cx="4572000" cy="3970318"/>
          </a:xfrm>
          <a:prstGeom prst="rect">
            <a:avLst/>
          </a:prstGeom>
        </p:spPr>
        <p:txBody>
          <a:bodyPr>
            <a:spAutoFit/>
          </a:bodyPr>
          <a:lstStyle/>
          <a:p>
            <a:pPr algn="just" fontAlgn="base"/>
            <a:r>
              <a:rPr lang="es-ES" dirty="0"/>
              <a:t>Es posible clasificar los interruptores en base a </a:t>
            </a:r>
            <a:r>
              <a:rPr lang="es-ES" dirty="0" smtClean="0"/>
              <a:t>múltiples </a:t>
            </a:r>
            <a:r>
              <a:rPr lang="es-ES" dirty="0"/>
              <a:t>criterios. Uno de ellos es su </a:t>
            </a:r>
            <a:r>
              <a:rPr lang="es-ES" b="1" dirty="0">
                <a:solidFill>
                  <a:srgbClr val="666666"/>
                </a:solidFill>
              </a:rPr>
              <a:t>función de utilización</a:t>
            </a:r>
            <a:r>
              <a:rPr lang="es-ES" dirty="0" smtClean="0"/>
              <a:t>:</a:t>
            </a:r>
          </a:p>
          <a:p>
            <a:pPr algn="just" fontAlgn="base"/>
            <a:endParaRPr lang="es-ES" dirty="0"/>
          </a:p>
          <a:p>
            <a:pPr algn="just" fontAlgn="base"/>
            <a:r>
              <a:rPr lang="es-ES" dirty="0"/>
              <a:t>• </a:t>
            </a:r>
            <a:r>
              <a:rPr lang="es-ES" b="1" dirty="0">
                <a:solidFill>
                  <a:srgbClr val="666666"/>
                </a:solidFill>
              </a:rPr>
              <a:t>Interruptores de alimentación</a:t>
            </a:r>
            <a:r>
              <a:rPr lang="es-ES" dirty="0"/>
              <a:t>. Son aquellos que se instalan en la acometida de un cuadro eléctrico desde un transformador, un generador, otro cuadro, etc. Se deben coordinar con los interruptores de distribución y de alimentación a cargas para garantizar la selectividad de protecciones.</a:t>
            </a:r>
            <a:br>
              <a:rPr lang="es-ES" dirty="0"/>
            </a:br>
            <a:r>
              <a:rPr lang="es-ES" dirty="0"/>
              <a:t>• </a:t>
            </a:r>
            <a:r>
              <a:rPr lang="es-ES" b="1" dirty="0">
                <a:solidFill>
                  <a:srgbClr val="666666"/>
                </a:solidFill>
              </a:rPr>
              <a:t>Interruptores de distribución</a:t>
            </a:r>
            <a:r>
              <a:rPr lang="es-ES" dirty="0"/>
              <a:t>. Protegen los conductores que conectan el cuadro con otro punto de la instalación</a:t>
            </a:r>
            <a:r>
              <a:rPr lang="es-ES" dirty="0" smtClean="0"/>
              <a:t>.</a:t>
            </a:r>
            <a:endParaRPr lang="es-CL" dirty="0"/>
          </a:p>
        </p:txBody>
      </p:sp>
    </p:spTree>
    <p:extLst>
      <p:ext uri="{BB962C8B-B14F-4D97-AF65-F5344CB8AC3E}">
        <p14:creationId xmlns:p14="http://schemas.microsoft.com/office/powerpoint/2010/main" val="134950606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8" name="Imagen 7"/>
          <p:cNvPicPr>
            <a:picLocks noChangeAspect="1"/>
          </p:cNvPicPr>
          <p:nvPr/>
        </p:nvPicPr>
        <p:blipFill>
          <a:blip r:embed="rId2"/>
          <a:stretch>
            <a:fillRect/>
          </a:stretch>
        </p:blipFill>
        <p:spPr>
          <a:xfrm>
            <a:off x="114468" y="3022995"/>
            <a:ext cx="4096322" cy="3381847"/>
          </a:xfrm>
          <a:prstGeom prst="rect">
            <a:avLst/>
          </a:prstGeom>
        </p:spPr>
      </p:pic>
      <p:sp>
        <p:nvSpPr>
          <p:cNvPr id="6" name="Rectángulo 5"/>
          <p:cNvSpPr/>
          <p:nvPr/>
        </p:nvSpPr>
        <p:spPr>
          <a:xfrm>
            <a:off x="3947886" y="3403102"/>
            <a:ext cx="5026732" cy="2862322"/>
          </a:xfrm>
          <a:prstGeom prst="rect">
            <a:avLst/>
          </a:prstGeom>
        </p:spPr>
        <p:txBody>
          <a:bodyPr wrap="square">
            <a:spAutoFit/>
          </a:bodyPr>
          <a:lstStyle/>
          <a:p>
            <a:pPr algn="just" fontAlgn="base"/>
            <a:r>
              <a:rPr lang="es-ES" dirty="0" smtClean="0"/>
              <a:t>•</a:t>
            </a:r>
            <a:r>
              <a:rPr lang="es-ES" dirty="0"/>
              <a:t> </a:t>
            </a:r>
            <a:r>
              <a:rPr lang="es-ES" b="1" dirty="0">
                <a:solidFill>
                  <a:srgbClr val="666666"/>
                </a:solidFill>
              </a:rPr>
              <a:t>Interruptores de consumidores</a:t>
            </a:r>
            <a:r>
              <a:rPr lang="es-ES" dirty="0"/>
              <a:t>. En este caso la protección es directa, ya que se localiza lo más cercana posible a la carga</a:t>
            </a:r>
            <a:r>
              <a:rPr lang="es-ES" dirty="0" smtClean="0"/>
              <a:t>.</a:t>
            </a:r>
          </a:p>
          <a:p>
            <a:pPr algn="just" fontAlgn="base"/>
            <a:endParaRPr lang="es-ES" dirty="0"/>
          </a:p>
          <a:p>
            <a:pPr fontAlgn="base"/>
            <a:r>
              <a:rPr lang="es-ES" dirty="0"/>
              <a:t>Un segundo criterio es </a:t>
            </a:r>
            <a:r>
              <a:rPr lang="es-ES" b="1" dirty="0">
                <a:solidFill>
                  <a:srgbClr val="666666"/>
                </a:solidFill>
              </a:rPr>
              <a:t>el tipo de uso</a:t>
            </a:r>
            <a:r>
              <a:rPr lang="es-ES" dirty="0" smtClean="0"/>
              <a:t>:</a:t>
            </a:r>
          </a:p>
          <a:p>
            <a:pPr fontAlgn="base"/>
            <a:endParaRPr lang="es-ES" dirty="0"/>
          </a:p>
          <a:p>
            <a:pPr algn="just" fontAlgn="base"/>
            <a:r>
              <a:rPr lang="es-ES" dirty="0"/>
              <a:t>• </a:t>
            </a:r>
            <a:r>
              <a:rPr lang="es-ES" b="1" dirty="0">
                <a:solidFill>
                  <a:srgbClr val="666666"/>
                </a:solidFill>
              </a:rPr>
              <a:t>Uso industrial.</a:t>
            </a:r>
            <a:r>
              <a:rPr lang="es-ES" dirty="0"/>
              <a:t> Deben cumplir las normas IEC 60947-1 y 60947-2, u otras equivalentes</a:t>
            </a:r>
            <a:br>
              <a:rPr lang="es-ES" dirty="0"/>
            </a:br>
            <a:r>
              <a:rPr lang="es-ES" dirty="0"/>
              <a:t>• </a:t>
            </a:r>
            <a:r>
              <a:rPr lang="es-ES" b="1" dirty="0">
                <a:solidFill>
                  <a:srgbClr val="666666"/>
                </a:solidFill>
              </a:rPr>
              <a:t>Uso doméstico.</a:t>
            </a:r>
            <a:r>
              <a:rPr lang="es-ES" dirty="0"/>
              <a:t> Deben cumplir la norma 60898 o una norma </a:t>
            </a:r>
            <a:r>
              <a:rPr lang="es-ES" dirty="0" smtClean="0"/>
              <a:t>equivalente</a:t>
            </a:r>
            <a:endParaRPr lang="es-ES" dirty="0"/>
          </a:p>
        </p:txBody>
      </p:sp>
    </p:spTree>
    <p:extLst>
      <p:ext uri="{BB962C8B-B14F-4D97-AF65-F5344CB8AC3E}">
        <p14:creationId xmlns:p14="http://schemas.microsoft.com/office/powerpoint/2010/main" val="135990074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8" name="Imagen 7"/>
          <p:cNvPicPr>
            <a:picLocks noChangeAspect="1"/>
          </p:cNvPicPr>
          <p:nvPr/>
        </p:nvPicPr>
        <p:blipFill>
          <a:blip r:embed="rId2"/>
          <a:stretch>
            <a:fillRect/>
          </a:stretch>
        </p:blipFill>
        <p:spPr>
          <a:xfrm>
            <a:off x="114468" y="3022995"/>
            <a:ext cx="4096322" cy="3381847"/>
          </a:xfrm>
          <a:prstGeom prst="rect">
            <a:avLst/>
          </a:prstGeom>
        </p:spPr>
      </p:pic>
      <p:sp>
        <p:nvSpPr>
          <p:cNvPr id="6" name="Rectángulo 5"/>
          <p:cNvSpPr/>
          <p:nvPr/>
        </p:nvSpPr>
        <p:spPr>
          <a:xfrm>
            <a:off x="3889829" y="3022995"/>
            <a:ext cx="5101776" cy="3970318"/>
          </a:xfrm>
          <a:prstGeom prst="rect">
            <a:avLst/>
          </a:prstGeom>
        </p:spPr>
        <p:txBody>
          <a:bodyPr wrap="square">
            <a:spAutoFit/>
          </a:bodyPr>
          <a:lstStyle/>
          <a:p>
            <a:pPr algn="just" fontAlgn="base"/>
            <a:r>
              <a:rPr lang="es-ES" dirty="0" smtClean="0"/>
              <a:t>También </a:t>
            </a:r>
            <a:r>
              <a:rPr lang="es-ES" dirty="0"/>
              <a:t>es posible clasificar los interruptores automáticos según su </a:t>
            </a:r>
            <a:r>
              <a:rPr lang="es-ES" b="1" dirty="0">
                <a:solidFill>
                  <a:srgbClr val="666666"/>
                </a:solidFill>
              </a:rPr>
              <a:t>tipo constructivo</a:t>
            </a:r>
            <a:r>
              <a:rPr lang="es-ES" dirty="0" smtClean="0"/>
              <a:t>:</a:t>
            </a:r>
          </a:p>
          <a:p>
            <a:pPr algn="just" fontAlgn="base"/>
            <a:endParaRPr lang="es-ES" dirty="0"/>
          </a:p>
          <a:p>
            <a:pPr algn="just" fontAlgn="base"/>
            <a:r>
              <a:rPr lang="es-ES" dirty="0"/>
              <a:t>• </a:t>
            </a:r>
            <a:r>
              <a:rPr lang="es-ES" b="1" dirty="0">
                <a:solidFill>
                  <a:srgbClr val="666666"/>
                </a:solidFill>
              </a:rPr>
              <a:t>Interruptores automáticos modulares.</a:t>
            </a:r>
            <a:r>
              <a:rPr lang="es-ES" dirty="0"/>
              <a:t> Comúnmente llamados PIA (pequeño interruptor automático), suelen ser de montaje en carril DIN, y típicamente se usan para consumos finales, valores de corriente nominal hasta 50 o 63 A, y poderes de corte bajos.</a:t>
            </a:r>
            <a:br>
              <a:rPr lang="es-ES" dirty="0"/>
            </a:br>
            <a:r>
              <a:rPr lang="es-ES" dirty="0"/>
              <a:t>• </a:t>
            </a:r>
            <a:r>
              <a:rPr lang="es-ES" b="1" dirty="0">
                <a:solidFill>
                  <a:srgbClr val="666666"/>
                </a:solidFill>
              </a:rPr>
              <a:t>Interruptores de caja moldeada.</a:t>
            </a:r>
            <a:r>
              <a:rPr lang="es-ES" dirty="0"/>
              <a:t> Son más robustos que los interruptores modulares, se emplean para corrientes hasta alrededor de 1000 A, y poderes de corte más altos</a:t>
            </a:r>
            <a:r>
              <a:rPr lang="es-ES" dirty="0" smtClean="0"/>
              <a:t>.</a:t>
            </a:r>
            <a:r>
              <a:rPr lang="es-ES" dirty="0">
                <a:solidFill>
                  <a:srgbClr val="666666"/>
                </a:solidFill>
              </a:rPr>
              <a:t/>
            </a:r>
            <a:br>
              <a:rPr lang="es-ES" dirty="0">
                <a:solidFill>
                  <a:srgbClr val="666666"/>
                </a:solidFill>
              </a:rPr>
            </a:br>
            <a:endParaRPr lang="es-CL" dirty="0"/>
          </a:p>
        </p:txBody>
      </p:sp>
    </p:spTree>
    <p:extLst>
      <p:ext uri="{BB962C8B-B14F-4D97-AF65-F5344CB8AC3E}">
        <p14:creationId xmlns:p14="http://schemas.microsoft.com/office/powerpoint/2010/main" val="146890666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8" name="Imagen 7"/>
          <p:cNvPicPr>
            <a:picLocks noChangeAspect="1"/>
          </p:cNvPicPr>
          <p:nvPr/>
        </p:nvPicPr>
        <p:blipFill>
          <a:blip r:embed="rId2"/>
          <a:stretch>
            <a:fillRect/>
          </a:stretch>
        </p:blipFill>
        <p:spPr>
          <a:xfrm>
            <a:off x="114468" y="3022995"/>
            <a:ext cx="4096322" cy="3381847"/>
          </a:xfrm>
          <a:prstGeom prst="rect">
            <a:avLst/>
          </a:prstGeom>
        </p:spPr>
      </p:pic>
      <p:sp>
        <p:nvSpPr>
          <p:cNvPr id="6" name="Rectángulo 5"/>
          <p:cNvSpPr/>
          <p:nvPr/>
        </p:nvSpPr>
        <p:spPr>
          <a:xfrm>
            <a:off x="3889829" y="3022995"/>
            <a:ext cx="5101776" cy="2308324"/>
          </a:xfrm>
          <a:prstGeom prst="rect">
            <a:avLst/>
          </a:prstGeom>
        </p:spPr>
        <p:txBody>
          <a:bodyPr wrap="square">
            <a:spAutoFit/>
          </a:bodyPr>
          <a:lstStyle/>
          <a:p>
            <a:pPr algn="just" fontAlgn="base"/>
            <a:r>
              <a:rPr lang="es-ES" dirty="0"/>
              <a:t/>
            </a:r>
            <a:br>
              <a:rPr lang="es-ES" dirty="0"/>
            </a:br>
            <a:r>
              <a:rPr lang="es-ES" dirty="0"/>
              <a:t>• </a:t>
            </a:r>
            <a:r>
              <a:rPr lang="es-ES" b="1" dirty="0">
                <a:solidFill>
                  <a:srgbClr val="666666"/>
                </a:solidFill>
              </a:rPr>
              <a:t>Interruptores de corte al aire.</a:t>
            </a:r>
            <a:r>
              <a:rPr lang="es-ES" dirty="0"/>
              <a:t> Su uso aplica a las corrientes más elevadas, hasta alrededor de 6300 A, con los poderes de corte más elevados. Suele ser típico utilizarlos en cuadros que intercambian gran potencia, o en sus acometidas.</a:t>
            </a:r>
          </a:p>
          <a:p>
            <a:pPr algn="just"/>
            <a:r>
              <a:rPr lang="es-ES" dirty="0">
                <a:solidFill>
                  <a:srgbClr val="666666"/>
                </a:solidFill>
              </a:rPr>
              <a:t/>
            </a:r>
            <a:br>
              <a:rPr lang="es-ES" dirty="0">
                <a:solidFill>
                  <a:srgbClr val="666666"/>
                </a:solidFill>
              </a:rPr>
            </a:br>
            <a:endParaRPr lang="es-CL" dirty="0"/>
          </a:p>
        </p:txBody>
      </p:sp>
    </p:spTree>
    <p:extLst>
      <p:ext uri="{BB962C8B-B14F-4D97-AF65-F5344CB8AC3E}">
        <p14:creationId xmlns:p14="http://schemas.microsoft.com/office/powerpoint/2010/main" val="13930515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7" name="Rectángulo 6"/>
          <p:cNvSpPr/>
          <p:nvPr/>
        </p:nvSpPr>
        <p:spPr>
          <a:xfrm>
            <a:off x="536375" y="3230218"/>
            <a:ext cx="3331029" cy="2308324"/>
          </a:xfrm>
          <a:prstGeom prst="rect">
            <a:avLst/>
          </a:prstGeom>
        </p:spPr>
        <p:txBody>
          <a:bodyPr wrap="square">
            <a:spAutoFit/>
          </a:bodyPr>
          <a:lstStyle/>
          <a:p>
            <a:pPr algn="just"/>
            <a:r>
              <a:rPr lang="es-ES" dirty="0" smtClean="0">
                <a:solidFill>
                  <a:srgbClr val="3A3A3A"/>
                </a:solidFill>
                <a:latin typeface="Open Sans"/>
              </a:rPr>
              <a:t>Los </a:t>
            </a:r>
            <a:r>
              <a:rPr lang="es-ES" dirty="0">
                <a:solidFill>
                  <a:srgbClr val="3A3A3A"/>
                </a:solidFill>
                <a:latin typeface="Open Sans"/>
              </a:rPr>
              <a:t>interruptores automáticos funcionan gracias a dos mecanismos: E</a:t>
            </a:r>
            <a:r>
              <a:rPr lang="es-ES" dirty="0" smtClean="0">
                <a:solidFill>
                  <a:srgbClr val="3A3A3A"/>
                </a:solidFill>
                <a:latin typeface="Open Sans"/>
              </a:rPr>
              <a:t>l </a:t>
            </a:r>
            <a:r>
              <a:rPr lang="es-ES" dirty="0">
                <a:solidFill>
                  <a:srgbClr val="3A3A3A"/>
                </a:solidFill>
                <a:latin typeface="Open Sans"/>
              </a:rPr>
              <a:t>térmico y el magnético. </a:t>
            </a:r>
            <a:r>
              <a:rPr lang="es-ES" dirty="0" smtClean="0">
                <a:solidFill>
                  <a:srgbClr val="3A3A3A"/>
                </a:solidFill>
                <a:latin typeface="Open Sans"/>
              </a:rPr>
              <a:t>Por </a:t>
            </a:r>
            <a:r>
              <a:rPr lang="es-ES" dirty="0">
                <a:solidFill>
                  <a:srgbClr val="3A3A3A"/>
                </a:solidFill>
                <a:latin typeface="Open Sans"/>
              </a:rPr>
              <a:t>ello, las curvas de disparo tienen dos zonas bien diferenciadas, la del disparo térmico y la del disparo magnético,</a:t>
            </a:r>
            <a:endParaRPr lang="es-CL" dirty="0"/>
          </a:p>
        </p:txBody>
      </p:sp>
      <p:pic>
        <p:nvPicPr>
          <p:cNvPr id="8" name="Imagen 7"/>
          <p:cNvPicPr>
            <a:picLocks noChangeAspect="1"/>
          </p:cNvPicPr>
          <p:nvPr/>
        </p:nvPicPr>
        <p:blipFill>
          <a:blip r:embed="rId2"/>
          <a:stretch>
            <a:fillRect/>
          </a:stretch>
        </p:blipFill>
        <p:spPr>
          <a:xfrm>
            <a:off x="4544543" y="3022995"/>
            <a:ext cx="3819737" cy="3963878"/>
          </a:xfrm>
          <a:prstGeom prst="rect">
            <a:avLst/>
          </a:prstGeom>
        </p:spPr>
      </p:pic>
    </p:spTree>
    <p:extLst>
      <p:ext uri="{BB962C8B-B14F-4D97-AF65-F5344CB8AC3E}">
        <p14:creationId xmlns:p14="http://schemas.microsoft.com/office/powerpoint/2010/main" val="203631011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2"/>
          <a:stretch>
            <a:fillRect/>
          </a:stretch>
        </p:blipFill>
        <p:spPr>
          <a:xfrm>
            <a:off x="5376634" y="2979453"/>
            <a:ext cx="2916908" cy="3996930"/>
          </a:xfrm>
          <a:prstGeom prst="rect">
            <a:avLst/>
          </a:prstGeom>
        </p:spPr>
      </p:pic>
      <p:sp>
        <p:nvSpPr>
          <p:cNvPr id="5" name="Rectángulo 4"/>
          <p:cNvSpPr/>
          <p:nvPr/>
        </p:nvSpPr>
        <p:spPr>
          <a:xfrm>
            <a:off x="341087" y="3268974"/>
            <a:ext cx="4572000" cy="2585323"/>
          </a:xfrm>
          <a:prstGeom prst="rect">
            <a:avLst/>
          </a:prstGeom>
        </p:spPr>
        <p:txBody>
          <a:bodyPr>
            <a:spAutoFit/>
          </a:bodyPr>
          <a:lstStyle/>
          <a:p>
            <a:pPr algn="just"/>
            <a:r>
              <a:rPr lang="es-ES" dirty="0">
                <a:solidFill>
                  <a:srgbClr val="3A3A3A"/>
                </a:solidFill>
              </a:rPr>
              <a:t>Puede interpretarse como que la curva 1 corresponde al interruptor mas “sensible” de un determinado tipo y la curva 2 es la del interruptor mas “duro”. </a:t>
            </a:r>
            <a:r>
              <a:rPr lang="es-ES" b="1" dirty="0">
                <a:solidFill>
                  <a:srgbClr val="3A3A3A"/>
                </a:solidFill>
              </a:rPr>
              <a:t>Dentro de las variaciones del proceso de fabricación, el fabricante nos asegura que ningún interruptor se disparará con una corriente menor a Int y que todos se dispararán con una corriente de al menos It (o I2).</a:t>
            </a:r>
            <a:endParaRPr lang="es-CL" dirty="0"/>
          </a:p>
        </p:txBody>
      </p:sp>
    </p:spTree>
    <p:extLst>
      <p:ext uri="{BB962C8B-B14F-4D97-AF65-F5344CB8AC3E}">
        <p14:creationId xmlns:p14="http://schemas.microsoft.com/office/powerpoint/2010/main" val="272398902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620166"/>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ángulo 3"/>
          <p:cNvSpPr/>
          <p:nvPr/>
        </p:nvSpPr>
        <p:spPr>
          <a:xfrm>
            <a:off x="166914" y="2921397"/>
            <a:ext cx="4695372" cy="3970318"/>
          </a:xfrm>
          <a:prstGeom prst="rect">
            <a:avLst/>
          </a:prstGeom>
        </p:spPr>
        <p:txBody>
          <a:bodyPr wrap="square">
            <a:spAutoFit/>
          </a:bodyPr>
          <a:lstStyle/>
          <a:p>
            <a:pPr algn="just"/>
            <a:r>
              <a:rPr lang="es-ES" dirty="0" smtClean="0">
                <a:solidFill>
                  <a:srgbClr val="3A3A3A"/>
                </a:solidFill>
              </a:rPr>
              <a:t>Un </a:t>
            </a:r>
            <a:r>
              <a:rPr lang="es-ES" dirty="0">
                <a:solidFill>
                  <a:srgbClr val="3A3A3A"/>
                </a:solidFill>
              </a:rPr>
              <a:t>primer vistazo nos muestra que el disparo magnético se produce para valores de corriente mas elevados, ya que este mecanismo actúa en caso de cortocircuitos. También se aprecia que no hay una única curva de disparo, sino tres zonas o curvas distintas, marcadas como B, C y D. Estas curvas están definidas por la norma IEC 60898 que especifica tres rangos de sensibilidad, de menor a mayor:</a:t>
            </a:r>
          </a:p>
          <a:p>
            <a:pPr algn="just"/>
            <a:r>
              <a:rPr lang="es-ES" dirty="0">
                <a:solidFill>
                  <a:srgbClr val="3A3A3A"/>
                </a:solidFill>
              </a:rPr>
              <a:t>Curva B: Disparo con corrientes entre 3 In a 5 In</a:t>
            </a:r>
          </a:p>
          <a:p>
            <a:pPr algn="just"/>
            <a:r>
              <a:rPr lang="es-ES" dirty="0">
                <a:solidFill>
                  <a:srgbClr val="3A3A3A"/>
                </a:solidFill>
              </a:rPr>
              <a:t>Curva C: Disparo con corrientes entre 5 In a 10 In</a:t>
            </a:r>
          </a:p>
          <a:p>
            <a:pPr algn="just"/>
            <a:r>
              <a:rPr lang="es-ES" dirty="0">
                <a:solidFill>
                  <a:srgbClr val="3A3A3A"/>
                </a:solidFill>
              </a:rPr>
              <a:t>Curva D: Disparo con corrientes entre 10 In a 20 In</a:t>
            </a:r>
            <a:endParaRPr lang="es-ES" b="0" i="0" dirty="0">
              <a:solidFill>
                <a:srgbClr val="3A3A3A"/>
              </a:solidFill>
              <a:effectLst/>
            </a:endParaRPr>
          </a:p>
        </p:txBody>
      </p:sp>
      <p:pic>
        <p:nvPicPr>
          <p:cNvPr id="5" name="Imagen 4"/>
          <p:cNvPicPr>
            <a:picLocks noChangeAspect="1"/>
          </p:cNvPicPr>
          <p:nvPr/>
        </p:nvPicPr>
        <p:blipFill>
          <a:blip r:embed="rId2"/>
          <a:stretch>
            <a:fillRect/>
          </a:stretch>
        </p:blipFill>
        <p:spPr>
          <a:xfrm>
            <a:off x="4927456" y="3077030"/>
            <a:ext cx="4158488" cy="3785657"/>
          </a:xfrm>
          <a:prstGeom prst="rect">
            <a:avLst/>
          </a:prstGeom>
        </p:spPr>
      </p:pic>
    </p:spTree>
    <p:extLst>
      <p:ext uri="{BB962C8B-B14F-4D97-AF65-F5344CB8AC3E}">
        <p14:creationId xmlns:p14="http://schemas.microsoft.com/office/powerpoint/2010/main" val="143720399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2"/>
          <a:stretch>
            <a:fillRect/>
          </a:stretch>
        </p:blipFill>
        <p:spPr>
          <a:xfrm>
            <a:off x="5186223" y="2972267"/>
            <a:ext cx="3638459" cy="4008841"/>
          </a:xfrm>
          <a:prstGeom prst="rect">
            <a:avLst/>
          </a:prstGeom>
        </p:spPr>
      </p:pic>
      <p:sp>
        <p:nvSpPr>
          <p:cNvPr id="6" name="Rectángulo 5"/>
          <p:cNvSpPr/>
          <p:nvPr/>
        </p:nvSpPr>
        <p:spPr>
          <a:xfrm>
            <a:off x="283029" y="3229237"/>
            <a:ext cx="4572000" cy="1477328"/>
          </a:xfrm>
          <a:prstGeom prst="rect">
            <a:avLst/>
          </a:prstGeom>
        </p:spPr>
        <p:txBody>
          <a:bodyPr>
            <a:spAutoFit/>
          </a:bodyPr>
          <a:lstStyle/>
          <a:p>
            <a:pPr algn="just"/>
            <a:r>
              <a:rPr lang="es-ES" b="1" dirty="0" smtClean="0">
                <a:solidFill>
                  <a:srgbClr val="3A3A3A"/>
                </a:solidFill>
              </a:rPr>
              <a:t>Ejemplo:</a:t>
            </a:r>
          </a:p>
          <a:p>
            <a:pPr algn="just"/>
            <a:endParaRPr lang="es-ES" dirty="0">
              <a:solidFill>
                <a:srgbClr val="3A3A3A"/>
              </a:solidFill>
            </a:endParaRPr>
          </a:p>
          <a:p>
            <a:pPr algn="just"/>
            <a:r>
              <a:rPr lang="es-ES" dirty="0">
                <a:solidFill>
                  <a:srgbClr val="3A3A3A"/>
                </a:solidFill>
              </a:rPr>
              <a:t>¿Cuanto tiempo demora en disparar un PIA C16 tipo iC60 de Schneider si es atravesado por una corriente de 32A?</a:t>
            </a:r>
            <a:endParaRPr lang="es-ES" b="0" i="0" dirty="0">
              <a:solidFill>
                <a:srgbClr val="3A3A3A"/>
              </a:solidFill>
              <a:effectLst/>
            </a:endParaRPr>
          </a:p>
        </p:txBody>
      </p:sp>
    </p:spTree>
    <p:extLst>
      <p:ext uri="{BB962C8B-B14F-4D97-AF65-F5344CB8AC3E}">
        <p14:creationId xmlns:p14="http://schemas.microsoft.com/office/powerpoint/2010/main" val="383132144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5" name="Imagen 4"/>
          <p:cNvPicPr>
            <a:picLocks noChangeAspect="1"/>
          </p:cNvPicPr>
          <p:nvPr/>
        </p:nvPicPr>
        <p:blipFill>
          <a:blip r:embed="rId2"/>
          <a:stretch>
            <a:fillRect/>
          </a:stretch>
        </p:blipFill>
        <p:spPr>
          <a:xfrm>
            <a:off x="5078698" y="3022995"/>
            <a:ext cx="3719304" cy="3987999"/>
          </a:xfrm>
          <a:prstGeom prst="rect">
            <a:avLst/>
          </a:prstGeom>
        </p:spPr>
      </p:pic>
      <p:sp>
        <p:nvSpPr>
          <p:cNvPr id="6" name="Rectángulo 5"/>
          <p:cNvSpPr/>
          <p:nvPr/>
        </p:nvSpPr>
        <p:spPr>
          <a:xfrm>
            <a:off x="254000" y="3356059"/>
            <a:ext cx="4572000" cy="3139321"/>
          </a:xfrm>
          <a:prstGeom prst="rect">
            <a:avLst/>
          </a:prstGeom>
        </p:spPr>
        <p:txBody>
          <a:bodyPr>
            <a:spAutoFit/>
          </a:bodyPr>
          <a:lstStyle/>
          <a:p>
            <a:pPr algn="just"/>
            <a:r>
              <a:rPr lang="es-ES" dirty="0">
                <a:solidFill>
                  <a:srgbClr val="3A3A3A"/>
                </a:solidFill>
              </a:rPr>
              <a:t>Para poder entrar en la curva, primero debemos determinar cuantas veces In es 32A</a:t>
            </a:r>
            <a:r>
              <a:rPr lang="es-ES" dirty="0" smtClean="0">
                <a:solidFill>
                  <a:srgbClr val="3A3A3A"/>
                </a:solidFill>
              </a:rPr>
              <a:t>.</a:t>
            </a:r>
          </a:p>
          <a:p>
            <a:pPr algn="just"/>
            <a:endParaRPr lang="es-ES" dirty="0">
              <a:solidFill>
                <a:srgbClr val="3A3A3A"/>
              </a:solidFill>
            </a:endParaRPr>
          </a:p>
          <a:p>
            <a:pPr algn="just"/>
            <a:r>
              <a:rPr lang="es-ES" dirty="0" smtClean="0">
                <a:solidFill>
                  <a:srgbClr val="3A3A3A"/>
                </a:solidFill>
              </a:rPr>
              <a:t>Dividimos </a:t>
            </a:r>
            <a:r>
              <a:rPr lang="es-ES" dirty="0">
                <a:solidFill>
                  <a:srgbClr val="3A3A3A"/>
                </a:solidFill>
              </a:rPr>
              <a:t>32/16 = 2, es decir que debemos ubicar el punto 2In sobre el eje horizontal. </a:t>
            </a:r>
            <a:endParaRPr lang="es-ES" dirty="0" smtClean="0">
              <a:solidFill>
                <a:srgbClr val="3A3A3A"/>
              </a:solidFill>
            </a:endParaRPr>
          </a:p>
          <a:p>
            <a:pPr algn="just"/>
            <a:endParaRPr lang="es-ES" dirty="0">
              <a:solidFill>
                <a:srgbClr val="3A3A3A"/>
              </a:solidFill>
            </a:endParaRPr>
          </a:p>
          <a:p>
            <a:pPr algn="just"/>
            <a:r>
              <a:rPr lang="es-ES" dirty="0" smtClean="0">
                <a:solidFill>
                  <a:srgbClr val="3A3A3A"/>
                </a:solidFill>
              </a:rPr>
              <a:t>A </a:t>
            </a:r>
            <a:r>
              <a:rPr lang="es-ES" dirty="0">
                <a:solidFill>
                  <a:srgbClr val="3A3A3A"/>
                </a:solidFill>
              </a:rPr>
              <a:t>partir de </a:t>
            </a:r>
            <a:r>
              <a:rPr lang="es-ES" dirty="0" smtClean="0">
                <a:solidFill>
                  <a:srgbClr val="3A3A3A"/>
                </a:solidFill>
              </a:rPr>
              <a:t>aquí </a:t>
            </a:r>
            <a:r>
              <a:rPr lang="es-ES" dirty="0">
                <a:solidFill>
                  <a:srgbClr val="3A3A3A"/>
                </a:solidFill>
              </a:rPr>
              <a:t>trazamos una línea vertical hasta cruzar a la curva para determinar el tiempo. En este caso la cruza en infinitos valores, empezando con un mínimo 6 segundos y un máximo en 120 segundos.</a:t>
            </a:r>
            <a:endParaRPr lang="es-CL" dirty="0"/>
          </a:p>
        </p:txBody>
      </p:sp>
    </p:spTree>
    <p:extLst>
      <p:ext uri="{BB962C8B-B14F-4D97-AF65-F5344CB8AC3E}">
        <p14:creationId xmlns:p14="http://schemas.microsoft.com/office/powerpoint/2010/main" val="73293516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ángulo 3"/>
          <p:cNvSpPr/>
          <p:nvPr/>
        </p:nvSpPr>
        <p:spPr>
          <a:xfrm>
            <a:off x="123371" y="3066836"/>
            <a:ext cx="3911600" cy="1200329"/>
          </a:xfrm>
          <a:prstGeom prst="rect">
            <a:avLst/>
          </a:prstGeom>
        </p:spPr>
        <p:txBody>
          <a:bodyPr wrap="square">
            <a:spAutoFit/>
          </a:bodyPr>
          <a:lstStyle/>
          <a:p>
            <a:r>
              <a:rPr lang="es-ES" b="1" dirty="0" smtClean="0">
                <a:solidFill>
                  <a:srgbClr val="3A3A3A"/>
                </a:solidFill>
              </a:rPr>
              <a:t>Ejemplo:</a:t>
            </a:r>
          </a:p>
          <a:p>
            <a:endParaRPr lang="es-ES" dirty="0">
              <a:solidFill>
                <a:srgbClr val="3A3A3A"/>
              </a:solidFill>
            </a:endParaRPr>
          </a:p>
          <a:p>
            <a:r>
              <a:rPr lang="es-ES" dirty="0">
                <a:solidFill>
                  <a:srgbClr val="3A3A3A"/>
                </a:solidFill>
              </a:rPr>
              <a:t>¿Cómo se comporta la misma PIA con una corriente de cortocircuito de 128A?</a:t>
            </a:r>
            <a:endParaRPr lang="es-ES" b="0" i="0" dirty="0">
              <a:solidFill>
                <a:srgbClr val="3A3A3A"/>
              </a:solidFill>
              <a:effectLst/>
            </a:endParaRPr>
          </a:p>
        </p:txBody>
      </p:sp>
      <p:pic>
        <p:nvPicPr>
          <p:cNvPr id="7" name="Imagen 6"/>
          <p:cNvPicPr>
            <a:picLocks noChangeAspect="1"/>
          </p:cNvPicPr>
          <p:nvPr/>
        </p:nvPicPr>
        <p:blipFill>
          <a:blip r:embed="rId2"/>
          <a:stretch>
            <a:fillRect/>
          </a:stretch>
        </p:blipFill>
        <p:spPr>
          <a:xfrm>
            <a:off x="5186223" y="2972267"/>
            <a:ext cx="3638459" cy="4008841"/>
          </a:xfrm>
          <a:prstGeom prst="rect">
            <a:avLst/>
          </a:prstGeom>
        </p:spPr>
      </p:pic>
    </p:spTree>
    <p:extLst>
      <p:ext uri="{BB962C8B-B14F-4D97-AF65-F5344CB8AC3E}">
        <p14:creationId xmlns:p14="http://schemas.microsoft.com/office/powerpoint/2010/main" val="272623956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ángulo 3"/>
          <p:cNvSpPr/>
          <p:nvPr/>
        </p:nvSpPr>
        <p:spPr>
          <a:xfrm>
            <a:off x="210457" y="3022995"/>
            <a:ext cx="4071257" cy="2585323"/>
          </a:xfrm>
          <a:prstGeom prst="rect">
            <a:avLst/>
          </a:prstGeom>
        </p:spPr>
        <p:txBody>
          <a:bodyPr wrap="square">
            <a:spAutoFit/>
          </a:bodyPr>
          <a:lstStyle/>
          <a:p>
            <a:pPr algn="just"/>
            <a:r>
              <a:rPr lang="es-ES" dirty="0">
                <a:solidFill>
                  <a:srgbClr val="3A3A3A"/>
                </a:solidFill>
              </a:rPr>
              <a:t>Como antes, determinamos primero cuantas veces la In representa esta corriente: 128A/16A = 8, es decir 8 veces In. Ubicando ese punto en la curva, vemos que estamos en la zona de disparo magnético y que el disparo es muy rápido (encontramos la curva sobre el mismo eje horizontal) con un tiempo de 0,01 segundos.</a:t>
            </a:r>
            <a:endParaRPr lang="es-CL" dirty="0"/>
          </a:p>
        </p:txBody>
      </p:sp>
      <p:pic>
        <p:nvPicPr>
          <p:cNvPr id="5" name="Imagen 4"/>
          <p:cNvPicPr>
            <a:picLocks noChangeAspect="1"/>
          </p:cNvPicPr>
          <p:nvPr/>
        </p:nvPicPr>
        <p:blipFill>
          <a:blip r:embed="rId2"/>
          <a:stretch>
            <a:fillRect/>
          </a:stretch>
        </p:blipFill>
        <p:spPr>
          <a:xfrm>
            <a:off x="4852419" y="3022995"/>
            <a:ext cx="3564364" cy="3994307"/>
          </a:xfrm>
          <a:prstGeom prst="rect">
            <a:avLst/>
          </a:prstGeom>
        </p:spPr>
      </p:pic>
    </p:spTree>
    <p:extLst>
      <p:ext uri="{BB962C8B-B14F-4D97-AF65-F5344CB8AC3E}">
        <p14:creationId xmlns:p14="http://schemas.microsoft.com/office/powerpoint/2010/main" val="56122895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ángulo 3"/>
          <p:cNvSpPr/>
          <p:nvPr/>
        </p:nvSpPr>
        <p:spPr>
          <a:xfrm>
            <a:off x="181428" y="3022995"/>
            <a:ext cx="3766458" cy="2585323"/>
          </a:xfrm>
          <a:prstGeom prst="rect">
            <a:avLst/>
          </a:prstGeom>
        </p:spPr>
        <p:txBody>
          <a:bodyPr wrap="square">
            <a:spAutoFit/>
          </a:bodyPr>
          <a:lstStyle/>
          <a:p>
            <a:pPr algn="just"/>
            <a:r>
              <a:rPr lang="es-ES" dirty="0" smtClean="0">
                <a:solidFill>
                  <a:srgbClr val="3A3A3A"/>
                </a:solidFill>
              </a:rPr>
              <a:t>Ejemplo:</a:t>
            </a:r>
          </a:p>
          <a:p>
            <a:pPr algn="just"/>
            <a:endParaRPr lang="es-ES" dirty="0">
              <a:solidFill>
                <a:srgbClr val="3A3A3A"/>
              </a:solidFill>
            </a:endParaRPr>
          </a:p>
          <a:p>
            <a:pPr algn="just"/>
            <a:r>
              <a:rPr lang="es-ES" dirty="0">
                <a:solidFill>
                  <a:srgbClr val="3A3A3A"/>
                </a:solidFill>
              </a:rPr>
              <a:t>Un PIA C16 protege un circuito donde se instala un motor monofásico con una corriente nominal de 12 A, pero que tiene una </a:t>
            </a:r>
            <a:r>
              <a:rPr lang="es-ES" dirty="0" smtClean="0">
                <a:solidFill>
                  <a:srgbClr val="3A3A3A"/>
                </a:solidFill>
              </a:rPr>
              <a:t>sobre corriente </a:t>
            </a:r>
            <a:r>
              <a:rPr lang="es-ES" dirty="0">
                <a:solidFill>
                  <a:srgbClr val="3A3A3A"/>
                </a:solidFill>
              </a:rPr>
              <a:t>de arranque de 120 A durante 0,2 segundos. ¿Cómo se comporta ese PIA?</a:t>
            </a:r>
            <a:endParaRPr lang="es-ES" b="0" i="0" dirty="0">
              <a:solidFill>
                <a:srgbClr val="3A3A3A"/>
              </a:solidFill>
              <a:effectLst/>
            </a:endParaRPr>
          </a:p>
        </p:txBody>
      </p:sp>
      <p:pic>
        <p:nvPicPr>
          <p:cNvPr id="5" name="Imagen 4"/>
          <p:cNvPicPr>
            <a:picLocks noChangeAspect="1"/>
          </p:cNvPicPr>
          <p:nvPr/>
        </p:nvPicPr>
        <p:blipFill>
          <a:blip r:embed="rId2"/>
          <a:stretch>
            <a:fillRect/>
          </a:stretch>
        </p:blipFill>
        <p:spPr>
          <a:xfrm>
            <a:off x="4914252" y="2972267"/>
            <a:ext cx="3638459" cy="4008841"/>
          </a:xfrm>
          <a:prstGeom prst="rect">
            <a:avLst/>
          </a:prstGeom>
        </p:spPr>
      </p:pic>
    </p:spTree>
    <p:extLst>
      <p:ext uri="{BB962C8B-B14F-4D97-AF65-F5344CB8AC3E}">
        <p14:creationId xmlns:p14="http://schemas.microsoft.com/office/powerpoint/2010/main" val="269203536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ángulo 3"/>
          <p:cNvSpPr/>
          <p:nvPr/>
        </p:nvSpPr>
        <p:spPr>
          <a:xfrm>
            <a:off x="769262" y="3231909"/>
            <a:ext cx="3650343" cy="2031325"/>
          </a:xfrm>
          <a:prstGeom prst="rect">
            <a:avLst/>
          </a:prstGeom>
        </p:spPr>
        <p:txBody>
          <a:bodyPr wrap="square">
            <a:spAutoFit/>
          </a:bodyPr>
          <a:lstStyle/>
          <a:p>
            <a:pPr algn="just"/>
            <a:r>
              <a:rPr lang="es-ES" dirty="0">
                <a:solidFill>
                  <a:srgbClr val="3A3A3A"/>
                </a:solidFill>
                <a:latin typeface="+mj-lt"/>
              </a:rPr>
              <a:t>La </a:t>
            </a:r>
            <a:r>
              <a:rPr lang="es-ES" dirty="0" smtClean="0">
                <a:solidFill>
                  <a:srgbClr val="3A3A3A"/>
                </a:solidFill>
                <a:latin typeface="+mj-lt"/>
              </a:rPr>
              <a:t>sobre corriente </a:t>
            </a:r>
            <a:r>
              <a:rPr lang="es-ES" dirty="0">
                <a:solidFill>
                  <a:srgbClr val="3A3A3A"/>
                </a:solidFill>
                <a:latin typeface="+mj-lt"/>
              </a:rPr>
              <a:t>equivale a 120/16 = 7,5 In. Esto nos ubica en la zona del disparo magnético, lo que implica que ese PIA se activará cada vez que el motor arranque, aunque esté correctamente calibrado para la corriente nominal (12A).</a:t>
            </a:r>
            <a:endParaRPr lang="es-CL" dirty="0">
              <a:latin typeface="+mj-lt"/>
            </a:endParaRPr>
          </a:p>
        </p:txBody>
      </p:sp>
      <p:pic>
        <p:nvPicPr>
          <p:cNvPr id="5" name="Imagen 4"/>
          <p:cNvPicPr>
            <a:picLocks noChangeAspect="1"/>
          </p:cNvPicPr>
          <p:nvPr/>
        </p:nvPicPr>
        <p:blipFill>
          <a:blip r:embed="rId2"/>
          <a:stretch>
            <a:fillRect/>
          </a:stretch>
        </p:blipFill>
        <p:spPr>
          <a:xfrm>
            <a:off x="4789715" y="3090508"/>
            <a:ext cx="3306523" cy="3792146"/>
          </a:xfrm>
          <a:prstGeom prst="rect">
            <a:avLst/>
          </a:prstGeom>
        </p:spPr>
      </p:pic>
    </p:spTree>
    <p:extLst>
      <p:ext uri="{BB962C8B-B14F-4D97-AF65-F5344CB8AC3E}">
        <p14:creationId xmlns:p14="http://schemas.microsoft.com/office/powerpoint/2010/main" val="259756250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ángulo 3"/>
          <p:cNvSpPr/>
          <p:nvPr/>
        </p:nvSpPr>
        <p:spPr>
          <a:xfrm>
            <a:off x="108857" y="3174017"/>
            <a:ext cx="4572000" cy="2862322"/>
          </a:xfrm>
          <a:prstGeom prst="rect">
            <a:avLst/>
          </a:prstGeom>
        </p:spPr>
        <p:txBody>
          <a:bodyPr>
            <a:spAutoFit/>
          </a:bodyPr>
          <a:lstStyle/>
          <a:p>
            <a:pPr algn="just"/>
            <a:r>
              <a:rPr lang="es-ES" dirty="0">
                <a:solidFill>
                  <a:srgbClr val="3A3A3A"/>
                </a:solidFill>
              </a:rPr>
              <a:t>Para evitar esto, tal vez la primera idea sea poner un PIA con una corriente nominal mayor, como 25 A. Probando de nuevo en la curva, ahora 120/25 = 4,8 veces In y vemos que estamos en la zona térmica y el tiempo de disparo mínimo es de unos 0,5 segundos y el máximo aproximadamente de 6 segundos, lo que parece resolver el problema, ya que la demora es mayor que el tiempo que dura la </a:t>
            </a:r>
            <a:r>
              <a:rPr lang="es-ES" dirty="0" smtClean="0">
                <a:solidFill>
                  <a:srgbClr val="3A3A3A"/>
                </a:solidFill>
              </a:rPr>
              <a:t>sobre corriente</a:t>
            </a:r>
            <a:r>
              <a:rPr lang="es-ES" dirty="0">
                <a:solidFill>
                  <a:srgbClr val="3A3A3A"/>
                </a:solidFill>
              </a:rPr>
              <a:t>.</a:t>
            </a:r>
            <a:endParaRPr lang="es-CL" dirty="0"/>
          </a:p>
        </p:txBody>
      </p:sp>
      <p:pic>
        <p:nvPicPr>
          <p:cNvPr id="5" name="Imagen 4"/>
          <p:cNvPicPr>
            <a:picLocks noChangeAspect="1"/>
          </p:cNvPicPr>
          <p:nvPr/>
        </p:nvPicPr>
        <p:blipFill>
          <a:blip r:embed="rId2"/>
          <a:stretch>
            <a:fillRect/>
          </a:stretch>
        </p:blipFill>
        <p:spPr>
          <a:xfrm>
            <a:off x="5211456" y="3010633"/>
            <a:ext cx="3523209" cy="3964561"/>
          </a:xfrm>
          <a:prstGeom prst="rect">
            <a:avLst/>
          </a:prstGeom>
        </p:spPr>
      </p:pic>
    </p:spTree>
    <p:extLst>
      <p:ext uri="{BB962C8B-B14F-4D97-AF65-F5344CB8AC3E}">
        <p14:creationId xmlns:p14="http://schemas.microsoft.com/office/powerpoint/2010/main" val="294153888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6" name="Rectángulo 5"/>
          <p:cNvSpPr/>
          <p:nvPr/>
        </p:nvSpPr>
        <p:spPr>
          <a:xfrm>
            <a:off x="181429" y="2959984"/>
            <a:ext cx="4572000" cy="1477328"/>
          </a:xfrm>
          <a:prstGeom prst="rect">
            <a:avLst/>
          </a:prstGeom>
        </p:spPr>
        <p:txBody>
          <a:bodyPr>
            <a:spAutoFit/>
          </a:bodyPr>
          <a:lstStyle/>
          <a:p>
            <a:pPr algn="just"/>
            <a:r>
              <a:rPr lang="es-ES" dirty="0">
                <a:solidFill>
                  <a:srgbClr val="3A3A3A"/>
                </a:solidFill>
              </a:rPr>
              <a:t>Sin embargo, cambiar de 16A a 25A significa que tal vez hayamos dejado sin protección a los cables que alimentan ese motor, generando una situación insegura ante una sobrecarga de corriente.</a:t>
            </a:r>
            <a:endParaRPr lang="es-CL" dirty="0"/>
          </a:p>
        </p:txBody>
      </p:sp>
      <p:pic>
        <p:nvPicPr>
          <p:cNvPr id="7" name="Imagen 6"/>
          <p:cNvPicPr>
            <a:picLocks noChangeAspect="1"/>
          </p:cNvPicPr>
          <p:nvPr/>
        </p:nvPicPr>
        <p:blipFill>
          <a:blip r:embed="rId2"/>
          <a:stretch>
            <a:fillRect/>
          </a:stretch>
        </p:blipFill>
        <p:spPr>
          <a:xfrm>
            <a:off x="5211456" y="3010633"/>
            <a:ext cx="3523209" cy="3964561"/>
          </a:xfrm>
          <a:prstGeom prst="rect">
            <a:avLst/>
          </a:prstGeom>
        </p:spPr>
      </p:pic>
    </p:spTree>
    <p:extLst>
      <p:ext uri="{BB962C8B-B14F-4D97-AF65-F5344CB8AC3E}">
        <p14:creationId xmlns:p14="http://schemas.microsoft.com/office/powerpoint/2010/main" val="136393269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Curvas de disparo de interruptores automáticos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ángulo 3"/>
          <p:cNvSpPr/>
          <p:nvPr/>
        </p:nvSpPr>
        <p:spPr>
          <a:xfrm>
            <a:off x="195942" y="3129247"/>
            <a:ext cx="5051413" cy="2862322"/>
          </a:xfrm>
          <a:prstGeom prst="rect">
            <a:avLst/>
          </a:prstGeom>
        </p:spPr>
        <p:txBody>
          <a:bodyPr wrap="square">
            <a:spAutoFit/>
          </a:bodyPr>
          <a:lstStyle/>
          <a:p>
            <a:pPr algn="just"/>
            <a:r>
              <a:rPr lang="es-ES" dirty="0">
                <a:solidFill>
                  <a:srgbClr val="3A3A3A"/>
                </a:solidFill>
              </a:rPr>
              <a:t>La decisión mas acertada es cambiar el PIA por otro de curva D pero manteniendo la corriente nominal, es decir D16 en vez de C16. Si vemos otra vez la curva para este caso, vemos que con 120/16 = 7,5 In y como la zona magnética de este PIA está más a la derecha (D), este valor de 7,5 In produce un disparo dentro de la zona térmica, con una demora mínima de aproximadamente 0,25 s, superior al tiempo de la </a:t>
            </a:r>
            <a:r>
              <a:rPr lang="es-ES" dirty="0" smtClean="0">
                <a:solidFill>
                  <a:srgbClr val="3A3A3A"/>
                </a:solidFill>
              </a:rPr>
              <a:t>sobre corriente</a:t>
            </a:r>
            <a:r>
              <a:rPr lang="es-ES" dirty="0">
                <a:solidFill>
                  <a:srgbClr val="3A3A3A"/>
                </a:solidFill>
              </a:rPr>
              <a:t>, pero manteniendo la protección de los conductores.</a:t>
            </a:r>
            <a:endParaRPr lang="es-CL" dirty="0"/>
          </a:p>
        </p:txBody>
      </p:sp>
      <p:pic>
        <p:nvPicPr>
          <p:cNvPr id="5" name="Imagen 4"/>
          <p:cNvPicPr>
            <a:picLocks noChangeAspect="1"/>
          </p:cNvPicPr>
          <p:nvPr/>
        </p:nvPicPr>
        <p:blipFill>
          <a:blip r:embed="rId2"/>
          <a:stretch>
            <a:fillRect/>
          </a:stretch>
        </p:blipFill>
        <p:spPr>
          <a:xfrm>
            <a:off x="5363470" y="3197748"/>
            <a:ext cx="3305355" cy="3637274"/>
          </a:xfrm>
          <a:prstGeom prst="rect">
            <a:avLst/>
          </a:prstGeom>
        </p:spPr>
      </p:pic>
    </p:spTree>
    <p:extLst>
      <p:ext uri="{BB962C8B-B14F-4D97-AF65-F5344CB8AC3E}">
        <p14:creationId xmlns:p14="http://schemas.microsoft.com/office/powerpoint/2010/main" val="269350142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6" name="Rectángulo 5"/>
          <p:cNvSpPr/>
          <p:nvPr/>
        </p:nvSpPr>
        <p:spPr>
          <a:xfrm>
            <a:off x="254000" y="3054435"/>
            <a:ext cx="4572000" cy="3416320"/>
          </a:xfrm>
          <a:prstGeom prst="rect">
            <a:avLst/>
          </a:prstGeom>
        </p:spPr>
        <p:txBody>
          <a:bodyPr>
            <a:spAutoFit/>
          </a:bodyPr>
          <a:lstStyle/>
          <a:p>
            <a:pPr algn="just"/>
            <a:r>
              <a:rPr lang="es-ES" dirty="0" smtClean="0"/>
              <a:t>Los controladores para </a:t>
            </a:r>
            <a:r>
              <a:rPr lang="es-ES" dirty="0"/>
              <a:t>Manejo de </a:t>
            </a:r>
            <a:r>
              <a:rPr lang="es-ES" dirty="0" smtClean="0"/>
              <a:t>Motores, basan su operación en microprocesadores, </a:t>
            </a:r>
            <a:r>
              <a:rPr lang="es-ES" dirty="0"/>
              <a:t>y ha sido diseñado para la protección y manejo de motores y equipo impulsado de </a:t>
            </a:r>
            <a:r>
              <a:rPr lang="es-ES" dirty="0" smtClean="0"/>
              <a:t>media y </a:t>
            </a:r>
            <a:r>
              <a:rPr lang="es-ES" dirty="0"/>
              <a:t>alta capacidad. </a:t>
            </a:r>
            <a:endParaRPr lang="es-ES" dirty="0" smtClean="0"/>
          </a:p>
          <a:p>
            <a:pPr algn="just"/>
            <a:endParaRPr lang="es-ES" dirty="0"/>
          </a:p>
          <a:p>
            <a:pPr algn="just"/>
            <a:r>
              <a:rPr lang="es-ES" dirty="0" smtClean="0"/>
              <a:t>Se componen de relés </a:t>
            </a:r>
            <a:r>
              <a:rPr lang="es-ES" dirty="0"/>
              <a:t>de salida para disparos, alarmas y bloques de arranque. </a:t>
            </a:r>
            <a:endParaRPr lang="es-ES" dirty="0" smtClean="0"/>
          </a:p>
          <a:p>
            <a:pPr algn="just"/>
            <a:endParaRPr lang="es-ES" dirty="0"/>
          </a:p>
          <a:p>
            <a:pPr algn="just"/>
            <a:r>
              <a:rPr lang="es-ES" dirty="0" smtClean="0"/>
              <a:t>Protección </a:t>
            </a:r>
            <a:r>
              <a:rPr lang="es-ES" dirty="0"/>
              <a:t>de motores, el diagnóstico de fallas, la medición de </a:t>
            </a:r>
            <a:r>
              <a:rPr lang="es-ES" dirty="0" smtClean="0"/>
              <a:t>potencia, las </a:t>
            </a:r>
            <a:r>
              <a:rPr lang="es-ES" dirty="0"/>
              <a:t>funciones </a:t>
            </a:r>
            <a:r>
              <a:rPr lang="es-ES" dirty="0" smtClean="0"/>
              <a:t>de operación.</a:t>
            </a:r>
          </a:p>
        </p:txBody>
      </p:sp>
      <p:pic>
        <p:nvPicPr>
          <p:cNvPr id="7" name="Imagen 6"/>
          <p:cNvPicPr>
            <a:picLocks noChangeAspect="1"/>
          </p:cNvPicPr>
          <p:nvPr/>
        </p:nvPicPr>
        <p:blipFill>
          <a:blip r:embed="rId2"/>
          <a:stretch>
            <a:fillRect/>
          </a:stretch>
        </p:blipFill>
        <p:spPr>
          <a:xfrm>
            <a:off x="5083815" y="3153022"/>
            <a:ext cx="3468896" cy="3641111"/>
          </a:xfrm>
          <a:prstGeom prst="rect">
            <a:avLst/>
          </a:prstGeom>
        </p:spPr>
      </p:pic>
    </p:spTree>
    <p:extLst>
      <p:ext uri="{BB962C8B-B14F-4D97-AF65-F5344CB8AC3E}">
        <p14:creationId xmlns:p14="http://schemas.microsoft.com/office/powerpoint/2010/main" val="251948636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2"/>
          <a:stretch>
            <a:fillRect/>
          </a:stretch>
        </p:blipFill>
        <p:spPr>
          <a:xfrm>
            <a:off x="4927815" y="2990288"/>
            <a:ext cx="3410426" cy="4029637"/>
          </a:xfrm>
          <a:prstGeom prst="rect">
            <a:avLst/>
          </a:prstGeom>
        </p:spPr>
      </p:pic>
      <p:pic>
        <p:nvPicPr>
          <p:cNvPr id="5" name="Imagen 4"/>
          <p:cNvPicPr>
            <a:picLocks noChangeAspect="1"/>
          </p:cNvPicPr>
          <p:nvPr/>
        </p:nvPicPr>
        <p:blipFill>
          <a:blip r:embed="rId3"/>
          <a:stretch>
            <a:fillRect/>
          </a:stretch>
        </p:blipFill>
        <p:spPr>
          <a:xfrm>
            <a:off x="1483490" y="3425370"/>
            <a:ext cx="2793960" cy="2829073"/>
          </a:xfrm>
          <a:prstGeom prst="rect">
            <a:avLst/>
          </a:prstGeom>
        </p:spPr>
      </p:pic>
    </p:spTree>
    <p:extLst>
      <p:ext uri="{BB962C8B-B14F-4D97-AF65-F5344CB8AC3E}">
        <p14:creationId xmlns:p14="http://schemas.microsoft.com/office/powerpoint/2010/main" val="375958680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2"/>
          <a:stretch>
            <a:fillRect/>
          </a:stretch>
        </p:blipFill>
        <p:spPr>
          <a:xfrm>
            <a:off x="547126" y="3022995"/>
            <a:ext cx="8049748" cy="3362794"/>
          </a:xfrm>
          <a:prstGeom prst="rect">
            <a:avLst/>
          </a:prstGeom>
        </p:spPr>
      </p:pic>
    </p:spTree>
    <p:extLst>
      <p:ext uri="{BB962C8B-B14F-4D97-AF65-F5344CB8AC3E}">
        <p14:creationId xmlns:p14="http://schemas.microsoft.com/office/powerpoint/2010/main" val="164868419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3"/>
          <a:stretch>
            <a:fillRect/>
          </a:stretch>
        </p:blipFill>
        <p:spPr>
          <a:xfrm>
            <a:off x="1479803" y="3105715"/>
            <a:ext cx="2210210" cy="3914210"/>
          </a:xfrm>
          <a:prstGeom prst="rect">
            <a:avLst/>
          </a:prstGeom>
        </p:spPr>
      </p:pic>
      <p:pic>
        <p:nvPicPr>
          <p:cNvPr id="5" name="Imagen 4"/>
          <p:cNvPicPr>
            <a:picLocks noChangeAspect="1"/>
          </p:cNvPicPr>
          <p:nvPr/>
        </p:nvPicPr>
        <p:blipFill>
          <a:blip r:embed="rId4"/>
          <a:stretch>
            <a:fillRect/>
          </a:stretch>
        </p:blipFill>
        <p:spPr>
          <a:xfrm>
            <a:off x="4371575" y="3279886"/>
            <a:ext cx="3410426" cy="2905530"/>
          </a:xfrm>
          <a:prstGeom prst="rect">
            <a:avLst/>
          </a:prstGeom>
        </p:spPr>
      </p:pic>
    </p:spTree>
    <p:extLst>
      <p:ext uri="{BB962C8B-B14F-4D97-AF65-F5344CB8AC3E}">
        <p14:creationId xmlns:p14="http://schemas.microsoft.com/office/powerpoint/2010/main" val="210385779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2"/>
          <a:stretch>
            <a:fillRect/>
          </a:stretch>
        </p:blipFill>
        <p:spPr>
          <a:xfrm>
            <a:off x="495853" y="3022995"/>
            <a:ext cx="8097380" cy="3915321"/>
          </a:xfrm>
          <a:prstGeom prst="rect">
            <a:avLst/>
          </a:prstGeom>
        </p:spPr>
      </p:pic>
    </p:spTree>
    <p:extLst>
      <p:ext uri="{BB962C8B-B14F-4D97-AF65-F5344CB8AC3E}">
        <p14:creationId xmlns:p14="http://schemas.microsoft.com/office/powerpoint/2010/main" val="133983022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5" name="Imagen 4"/>
          <p:cNvPicPr>
            <a:picLocks noChangeAspect="1"/>
          </p:cNvPicPr>
          <p:nvPr/>
        </p:nvPicPr>
        <p:blipFill>
          <a:blip r:embed="rId2"/>
          <a:stretch>
            <a:fillRect/>
          </a:stretch>
        </p:blipFill>
        <p:spPr>
          <a:xfrm>
            <a:off x="5294475" y="3159414"/>
            <a:ext cx="3660839" cy="3415145"/>
          </a:xfrm>
          <a:prstGeom prst="rect">
            <a:avLst/>
          </a:prstGeom>
        </p:spPr>
      </p:pic>
      <p:pic>
        <p:nvPicPr>
          <p:cNvPr id="6" name="Imagen 5"/>
          <p:cNvPicPr>
            <a:picLocks noChangeAspect="1"/>
          </p:cNvPicPr>
          <p:nvPr/>
        </p:nvPicPr>
        <p:blipFill>
          <a:blip r:embed="rId3"/>
          <a:stretch>
            <a:fillRect/>
          </a:stretch>
        </p:blipFill>
        <p:spPr>
          <a:xfrm>
            <a:off x="384353" y="3159414"/>
            <a:ext cx="4202161" cy="3796546"/>
          </a:xfrm>
          <a:prstGeom prst="rect">
            <a:avLst/>
          </a:prstGeom>
        </p:spPr>
      </p:pic>
    </p:spTree>
    <p:extLst>
      <p:ext uri="{BB962C8B-B14F-4D97-AF65-F5344CB8AC3E}">
        <p14:creationId xmlns:p14="http://schemas.microsoft.com/office/powerpoint/2010/main" val="142073609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2"/>
          <a:stretch>
            <a:fillRect/>
          </a:stretch>
        </p:blipFill>
        <p:spPr>
          <a:xfrm>
            <a:off x="1554373" y="2910276"/>
            <a:ext cx="5730464" cy="4109649"/>
          </a:xfrm>
          <a:prstGeom prst="rect">
            <a:avLst/>
          </a:prstGeom>
        </p:spPr>
      </p:pic>
    </p:spTree>
    <p:extLst>
      <p:ext uri="{BB962C8B-B14F-4D97-AF65-F5344CB8AC3E}">
        <p14:creationId xmlns:p14="http://schemas.microsoft.com/office/powerpoint/2010/main" val="139625626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4" name="Imagen 3"/>
          <p:cNvPicPr>
            <a:picLocks noChangeAspect="1"/>
          </p:cNvPicPr>
          <p:nvPr/>
        </p:nvPicPr>
        <p:blipFill>
          <a:blip r:embed="rId2"/>
          <a:stretch>
            <a:fillRect/>
          </a:stretch>
        </p:blipFill>
        <p:spPr>
          <a:xfrm>
            <a:off x="2508972" y="3008481"/>
            <a:ext cx="4646570" cy="3708248"/>
          </a:xfrm>
          <a:prstGeom prst="rect">
            <a:avLst/>
          </a:prstGeom>
        </p:spPr>
      </p:pic>
    </p:spTree>
    <p:extLst>
      <p:ext uri="{BB962C8B-B14F-4D97-AF65-F5344CB8AC3E}">
        <p14:creationId xmlns:p14="http://schemas.microsoft.com/office/powerpoint/2010/main" val="258899414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Rectángulo 4"/>
          <p:cNvSpPr/>
          <p:nvPr/>
        </p:nvSpPr>
        <p:spPr>
          <a:xfrm>
            <a:off x="370689" y="3577388"/>
            <a:ext cx="4572000" cy="3139321"/>
          </a:xfrm>
          <a:prstGeom prst="rect">
            <a:avLst/>
          </a:prstGeom>
        </p:spPr>
        <p:txBody>
          <a:bodyPr>
            <a:spAutoFit/>
          </a:bodyPr>
          <a:lstStyle/>
          <a:p>
            <a:pPr algn="just"/>
            <a:r>
              <a:rPr lang="es-CL" dirty="0"/>
              <a:t>Uno de los principales enemigos de la vida del motor es calor. Cuando un motor es especificado, el comprador le comunica al fabricante cuales serán las condiciones de carga y ciclo de trabajo, a la vez que, el ambiente y cualquier otra información pertinente a la carga impulsada, tal como torque de arranque, etc. El fabricante entonces proporciona un motor existente o construirá uno que deberá tener una vida razonable bajo esas condiciones.</a:t>
            </a:r>
          </a:p>
        </p:txBody>
      </p:sp>
      <p:sp>
        <p:nvSpPr>
          <p:cNvPr id="6" name="8 Rectángulo"/>
          <p:cNvSpPr/>
          <p:nvPr/>
        </p:nvSpPr>
        <p:spPr>
          <a:xfrm>
            <a:off x="370689" y="3070688"/>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Límites térmicos de un motor:</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7" name="Imagen 6"/>
          <p:cNvPicPr>
            <a:picLocks noChangeAspect="1"/>
          </p:cNvPicPr>
          <p:nvPr/>
        </p:nvPicPr>
        <p:blipFill>
          <a:blip r:embed="rId2"/>
          <a:stretch>
            <a:fillRect/>
          </a:stretch>
        </p:blipFill>
        <p:spPr>
          <a:xfrm>
            <a:off x="5177157" y="3577388"/>
            <a:ext cx="3603985" cy="2825233"/>
          </a:xfrm>
          <a:prstGeom prst="rect">
            <a:avLst/>
          </a:prstGeom>
        </p:spPr>
      </p:pic>
    </p:spTree>
    <p:extLst>
      <p:ext uri="{BB962C8B-B14F-4D97-AF65-F5344CB8AC3E}">
        <p14:creationId xmlns:p14="http://schemas.microsoft.com/office/powerpoint/2010/main" val="202932362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6" name="8 Rectángulo"/>
          <p:cNvSpPr/>
          <p:nvPr/>
        </p:nvSpPr>
        <p:spPr>
          <a:xfrm>
            <a:off x="370689" y="3070688"/>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Límites térmicos de un motor:</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
        <p:nvSpPr>
          <p:cNvPr id="4" name="Rectángulo 3"/>
          <p:cNvSpPr/>
          <p:nvPr/>
        </p:nvSpPr>
        <p:spPr>
          <a:xfrm>
            <a:off x="334403" y="3393853"/>
            <a:ext cx="4572000" cy="3139321"/>
          </a:xfrm>
          <a:prstGeom prst="rect">
            <a:avLst/>
          </a:prstGeom>
        </p:spPr>
        <p:txBody>
          <a:bodyPr>
            <a:spAutoFit/>
          </a:bodyPr>
          <a:lstStyle/>
          <a:p>
            <a:pPr algn="just"/>
            <a:r>
              <a:rPr lang="es-CL" dirty="0"/>
              <a:t>Los límites térmicos del motor son dictados tanto por el diseño del  estator como el del rotor. Los motores tienen tres modos de operación: rotor bloqueado o atascado (cuando el rotor no está dando vueltas), aceleración (cuando el rotor está ganando velocidad) y en marcha (cuando el rotor da vueltas a una velocidad casi sincronizada). Ocurre calentamiento en el motor durante cada una de éstas condiciones en formas muy </a:t>
            </a:r>
            <a:r>
              <a:rPr lang="es-CL" dirty="0" smtClean="0"/>
              <a:t>distintas</a:t>
            </a:r>
            <a:r>
              <a:rPr lang="es-CL" dirty="0"/>
              <a:t>. </a:t>
            </a:r>
          </a:p>
        </p:txBody>
      </p:sp>
      <p:pic>
        <p:nvPicPr>
          <p:cNvPr id="9" name="Imagen 8"/>
          <p:cNvPicPr>
            <a:picLocks noChangeAspect="1"/>
          </p:cNvPicPr>
          <p:nvPr/>
        </p:nvPicPr>
        <p:blipFill>
          <a:blip r:embed="rId2"/>
          <a:stretch>
            <a:fillRect/>
          </a:stretch>
        </p:blipFill>
        <p:spPr>
          <a:xfrm>
            <a:off x="4959078" y="3717019"/>
            <a:ext cx="4020457" cy="2190739"/>
          </a:xfrm>
          <a:prstGeom prst="rect">
            <a:avLst/>
          </a:prstGeom>
        </p:spPr>
      </p:pic>
    </p:spTree>
    <p:extLst>
      <p:ext uri="{BB962C8B-B14F-4D97-AF65-F5344CB8AC3E}">
        <p14:creationId xmlns:p14="http://schemas.microsoft.com/office/powerpoint/2010/main" val="31675201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6" name="8 Rectángulo"/>
          <p:cNvSpPr/>
          <p:nvPr/>
        </p:nvSpPr>
        <p:spPr>
          <a:xfrm>
            <a:off x="370689" y="3070688"/>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Límites térmicos de un motor:</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5" name="Imagen 4"/>
          <p:cNvPicPr>
            <a:picLocks noChangeAspect="1"/>
          </p:cNvPicPr>
          <p:nvPr/>
        </p:nvPicPr>
        <p:blipFill>
          <a:blip r:embed="rId2"/>
          <a:stretch>
            <a:fillRect/>
          </a:stretch>
        </p:blipFill>
        <p:spPr>
          <a:xfrm>
            <a:off x="0" y="2965829"/>
            <a:ext cx="9144000" cy="4155694"/>
          </a:xfrm>
          <a:prstGeom prst="rect">
            <a:avLst/>
          </a:prstGeom>
        </p:spPr>
      </p:pic>
    </p:spTree>
    <p:extLst>
      <p:ext uri="{BB962C8B-B14F-4D97-AF65-F5344CB8AC3E}">
        <p14:creationId xmlns:p14="http://schemas.microsoft.com/office/powerpoint/2010/main" val="417800738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5960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414424"/>
            <a:ext cx="8016336" cy="692497"/>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Causas típicas de daños en motores</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6" name="8 Rectángulo"/>
          <p:cNvSpPr/>
          <p:nvPr/>
        </p:nvSpPr>
        <p:spPr>
          <a:xfrm>
            <a:off x="370689" y="3070688"/>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Límites térmicos de un motor:</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4" name="Imagen 3"/>
          <p:cNvPicPr>
            <a:picLocks noChangeAspect="1"/>
          </p:cNvPicPr>
          <p:nvPr/>
        </p:nvPicPr>
        <p:blipFill>
          <a:blip r:embed="rId2"/>
          <a:stretch>
            <a:fillRect/>
          </a:stretch>
        </p:blipFill>
        <p:spPr>
          <a:xfrm>
            <a:off x="0" y="2200411"/>
            <a:ext cx="9144000" cy="4819514"/>
          </a:xfrm>
          <a:prstGeom prst="rect">
            <a:avLst/>
          </a:prstGeom>
        </p:spPr>
      </p:pic>
    </p:spTree>
    <p:extLst>
      <p:ext uri="{BB962C8B-B14F-4D97-AF65-F5344CB8AC3E}">
        <p14:creationId xmlns:p14="http://schemas.microsoft.com/office/powerpoint/2010/main" val="385567589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6" name="8 Rectángulo"/>
          <p:cNvSpPr/>
          <p:nvPr/>
        </p:nvSpPr>
        <p:spPr>
          <a:xfrm>
            <a:off x="109435" y="3070688"/>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Límites térmicos de un motor:</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
        <p:nvSpPr>
          <p:cNvPr id="4" name="Rectángulo 3"/>
          <p:cNvSpPr/>
          <p:nvPr/>
        </p:nvSpPr>
        <p:spPr>
          <a:xfrm>
            <a:off x="102176" y="3393853"/>
            <a:ext cx="5819655" cy="3693319"/>
          </a:xfrm>
          <a:prstGeom prst="rect">
            <a:avLst/>
          </a:prstGeom>
        </p:spPr>
        <p:txBody>
          <a:bodyPr wrap="square">
            <a:spAutoFit/>
          </a:bodyPr>
          <a:lstStyle/>
          <a:p>
            <a:pPr algn="just"/>
            <a:r>
              <a:rPr lang="es-CL" dirty="0" smtClean="0"/>
              <a:t>Típicamente</a:t>
            </a:r>
            <a:r>
              <a:rPr lang="es-CL" dirty="0"/>
              <a:t>, durante condiciones de arranque del motor, rotor bloqueado y aceleración, el motor está limitado por el rotor. Esto quiere decir que el rotor se acercará a su límite térmico antes que el estator. Bajo condiciones de rotor bloqueado, voltaje es inducido en el rotor a frecuencia de línea, 50 o 60 Hz. Este voltaje causa que una corriente circule en el rotor, también a frecuencia de línea, y el calor generado (I2R) es una función de la resistencia efectiva del rotor. A 50 o 60 Hz,  la reactancia de la jaula del rotor causa que la corriente circule por los bordes exteriores de las barras del rotor. La resistencia efectiva del  rotor está, por lo tanto al máximo durante una condición de rotor bloqueado, por consiguiente hay calentamiento del </a:t>
            </a:r>
            <a:r>
              <a:rPr lang="es-CL" dirty="0" smtClean="0"/>
              <a:t>rotor.</a:t>
            </a:r>
            <a:endParaRPr lang="es-CL" dirty="0"/>
          </a:p>
        </p:txBody>
      </p:sp>
      <p:pic>
        <p:nvPicPr>
          <p:cNvPr id="5" name="Imagen 4"/>
          <p:cNvPicPr>
            <a:picLocks noChangeAspect="1"/>
          </p:cNvPicPr>
          <p:nvPr/>
        </p:nvPicPr>
        <p:blipFill>
          <a:blip r:embed="rId2"/>
          <a:stretch>
            <a:fillRect/>
          </a:stretch>
        </p:blipFill>
        <p:spPr>
          <a:xfrm>
            <a:off x="5985016" y="3557092"/>
            <a:ext cx="3029819" cy="2872736"/>
          </a:xfrm>
          <a:prstGeom prst="rect">
            <a:avLst/>
          </a:prstGeom>
        </p:spPr>
      </p:pic>
    </p:spTree>
    <p:extLst>
      <p:ext uri="{BB962C8B-B14F-4D97-AF65-F5344CB8AC3E}">
        <p14:creationId xmlns:p14="http://schemas.microsoft.com/office/powerpoint/2010/main" val="89683153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10" y="900843"/>
            <a:ext cx="672479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Protecciones Eléctricas</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36375" y="1707250"/>
            <a:ext cx="8016336" cy="1315745"/>
          </a:xfrm>
          <a:prstGeom prst="rect">
            <a:avLst/>
          </a:prstGeom>
          <a:noFill/>
        </p:spPr>
        <p:txBody>
          <a:bodyPr wrap="square" lIns="68580" tIns="34290" rIns="68580" bIns="34290">
            <a:spAutoFit/>
          </a:bodyPr>
          <a:lstStyle/>
          <a:p>
            <a:pPr algn="ctr"/>
            <a:r>
              <a:rPr lang="es-ES" sz="405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Controladores de disparo (relés de protección)</a:t>
            </a:r>
            <a:endParaRPr lang="es-E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6" name="8 Rectángulo"/>
          <p:cNvSpPr/>
          <p:nvPr/>
        </p:nvSpPr>
        <p:spPr>
          <a:xfrm>
            <a:off x="370689" y="3070688"/>
            <a:ext cx="8572560" cy="646331"/>
          </a:xfrm>
          <a:prstGeom prst="rect">
            <a:avLst/>
          </a:prstGeom>
        </p:spPr>
        <p:txBody>
          <a:bodyPr wrap="square">
            <a:spAutoFit/>
          </a:bodyPr>
          <a:lstStyle/>
          <a:p>
            <a:pPr algn="just"/>
            <a:r>
              <a:rPr lang="es-ES_tradnl" b="1" dirty="0" smtClean="0">
                <a:latin typeface="Calibri (cuerpo)"/>
                <a:ea typeface="Verdana" panose="020B0604030504040204" pitchFamily="34" charset="0"/>
                <a:cs typeface="Verdana" panose="020B0604030504040204" pitchFamily="34" charset="0"/>
              </a:rPr>
              <a:t>Límites térmicos de un motor:</a:t>
            </a:r>
            <a:r>
              <a:rPr lang="es-ES_tradnl" dirty="0" smtClean="0">
                <a:latin typeface="Verdana" panose="020B0604030504040204" pitchFamily="34" charset="0"/>
                <a:ea typeface="Verdana" panose="020B0604030504040204" pitchFamily="34" charset="0"/>
                <a:cs typeface="Verdana" panose="020B0604030504040204" pitchFamily="34" charset="0"/>
              </a:rPr>
              <a:t> </a:t>
            </a:r>
            <a:endParaRPr lang="es-CL" dirty="0" smtClean="0">
              <a:latin typeface="Verdana" panose="020B0604030504040204" pitchFamily="34" charset="0"/>
              <a:ea typeface="Verdana" panose="020B0604030504040204" pitchFamily="34" charset="0"/>
              <a:cs typeface="Verdana" panose="020B0604030504040204" pitchFamily="34" charset="0"/>
            </a:endParaRPr>
          </a:p>
          <a:p>
            <a:pPr algn="just">
              <a:buFont typeface="Arial" pitchFamily="34" charset="0"/>
              <a:buChar char="•"/>
            </a:pPr>
            <a:endParaRPr lang="es-CL" dirty="0" smtClean="0">
              <a:latin typeface="Verdana" panose="020B0604030504040204" pitchFamily="34" charset="0"/>
              <a:ea typeface="Verdana" panose="020B0604030504040204" pitchFamily="34" charset="0"/>
              <a:cs typeface="Verdana" panose="020B0604030504040204" pitchFamily="34" charset="0"/>
            </a:endParaRPr>
          </a:p>
        </p:txBody>
      </p:sp>
      <p:sp>
        <p:nvSpPr>
          <p:cNvPr id="4" name="Rectángulo 3"/>
          <p:cNvSpPr/>
          <p:nvPr/>
        </p:nvSpPr>
        <p:spPr>
          <a:xfrm>
            <a:off x="334402" y="3393853"/>
            <a:ext cx="5166511" cy="3693319"/>
          </a:xfrm>
          <a:prstGeom prst="rect">
            <a:avLst/>
          </a:prstGeom>
        </p:spPr>
        <p:txBody>
          <a:bodyPr wrap="square">
            <a:spAutoFit/>
          </a:bodyPr>
          <a:lstStyle/>
          <a:p>
            <a:pPr algn="just"/>
            <a:r>
              <a:rPr lang="es-CL" dirty="0" smtClean="0"/>
              <a:t>Cuando </a:t>
            </a:r>
            <a:r>
              <a:rPr lang="es-CL" dirty="0"/>
              <a:t>el motor está marchando a velocidad nominal, el voltaje inducido en el rotor está a una baja frecuencia </a:t>
            </a:r>
            <a:r>
              <a:rPr lang="es-CL" dirty="0" smtClean="0"/>
              <a:t>(1 </a:t>
            </a:r>
            <a:r>
              <a:rPr lang="es-CL" dirty="0"/>
              <a:t>Hz) y por lo tanto, la resistencia efectiva del rotor es reducida dramáticamente. Durante sobrecargas en marcha, el límite térmico del motor es  dictado </a:t>
            </a:r>
            <a:r>
              <a:rPr lang="es-CL" dirty="0" smtClean="0"/>
              <a:t>típicamente </a:t>
            </a:r>
            <a:r>
              <a:rPr lang="es-CL" dirty="0"/>
              <a:t>por parámetros del estator. Algunos motores especiales pueden estar limitados totalmente por el estator o totalmente por el rotor.  Durante aceleración, la naturaleza dinámica del deslizamiento de frecuencia del motor dicta que la impedancia del rotor es también dinámica, y una tercera característica de límite térmico de sobrecarga es necesaria.</a:t>
            </a:r>
          </a:p>
        </p:txBody>
      </p:sp>
      <p:pic>
        <p:nvPicPr>
          <p:cNvPr id="5" name="Imagen 4"/>
          <p:cNvPicPr>
            <a:picLocks noChangeAspect="1"/>
          </p:cNvPicPr>
          <p:nvPr/>
        </p:nvPicPr>
        <p:blipFill>
          <a:blip r:embed="rId2"/>
          <a:stretch>
            <a:fillRect/>
          </a:stretch>
        </p:blipFill>
        <p:spPr>
          <a:xfrm>
            <a:off x="5942455" y="3764712"/>
            <a:ext cx="3000794" cy="2257740"/>
          </a:xfrm>
          <a:prstGeom prst="rect">
            <a:avLst/>
          </a:prstGeom>
        </p:spPr>
      </p:pic>
    </p:spTree>
    <p:extLst>
      <p:ext uri="{BB962C8B-B14F-4D97-AF65-F5344CB8AC3E}">
        <p14:creationId xmlns:p14="http://schemas.microsoft.com/office/powerpoint/2010/main" val="266528280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2" id="{527D2A1D-469E-A24D-A696-B664826FF469}" vid="{3A5B984D-DCDB-FB45-8E69-1CB623569E56}"/>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2B1E9002BE634429A385632DFECEC47" ma:contentTypeVersion="2" ma:contentTypeDescription="Create a new document." ma:contentTypeScope="" ma:versionID="d98a04be50474ea5c69cda435df1613d">
  <xsd:schema xmlns:xsd="http://www.w3.org/2001/XMLSchema" xmlns:xs="http://www.w3.org/2001/XMLSchema" xmlns:p="http://schemas.microsoft.com/office/2006/metadata/properties" xmlns:ns2="a255e53d-4052-4656-bd0c-29d813130594" targetNamespace="http://schemas.microsoft.com/office/2006/metadata/properties" ma:root="true" ma:fieldsID="4bae6056f090cd7fc02c19e023805cc1" ns2:_="">
    <xsd:import namespace="a255e53d-4052-4656-bd0c-29d81313059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55e53d-4052-4656-bd0c-29d8131305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5051706-09E5-4435-A040-8A5CC4C4D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55e53d-4052-4656-bd0c-29d8131305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72963A-0F6B-4617-B9CC-3BFCF29C0F4D}">
  <ds:schemaRefs>
    <ds:schemaRef ds:uri="http://schemas.microsoft.com/sharepoint/v3/contenttype/forms"/>
  </ds:schemaRefs>
</ds:datastoreItem>
</file>

<file path=customXml/itemProps3.xml><?xml version="1.0" encoding="utf-8"?>
<ds:datastoreItem xmlns:ds="http://schemas.openxmlformats.org/officeDocument/2006/customXml" ds:itemID="{548398FC-C41A-4B89-AB0E-8207ECDCBD15}">
  <ds:schemaRefs>
    <ds:schemaRef ds:uri="http://schemas.microsoft.com/office/2006/metadata/properties"/>
    <ds:schemaRef ds:uri="http://purl.org/dc/dcmitype/"/>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a255e53d-4052-4656-bd0c-29d813130594"/>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Plantilla PPT Postgrados</Template>
  <TotalTime>1402</TotalTime>
  <Words>5938</Words>
  <Application>Microsoft Office PowerPoint</Application>
  <PresentationFormat>Personalizado</PresentationFormat>
  <Paragraphs>622</Paragraphs>
  <Slides>102</Slides>
  <Notes>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102</vt:i4>
      </vt:variant>
    </vt:vector>
  </HeadingPairs>
  <TitlesOfParts>
    <vt:vector size="111" baseType="lpstr">
      <vt:lpstr>Arial</vt:lpstr>
      <vt:lpstr>Calibri</vt:lpstr>
      <vt:lpstr>Calibri (cuerpo)</vt:lpstr>
      <vt:lpstr>Calibri Light</vt:lpstr>
      <vt:lpstr>Open Sans</vt:lpstr>
      <vt:lpstr>Times New Roman</vt:lpstr>
      <vt:lpstr>Trebuchet MS</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Plataforma_Siemens</cp:lastModifiedBy>
  <cp:revision>84</cp:revision>
  <cp:lastPrinted>2020-04-25T01:26:45Z</cp:lastPrinted>
  <dcterms:created xsi:type="dcterms:W3CDTF">2017-09-28T18:53:25Z</dcterms:created>
  <dcterms:modified xsi:type="dcterms:W3CDTF">2021-11-26T13:39:00Z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0x01010092B1E9002BE634429A385632DFECEC47</vt:lpwstr>
  </property>
</Properties>
</file>